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4"/>
  </p:handoutMasterIdLst>
  <p:sldIdLst>
    <p:sldId id="258" r:id="rId3"/>
    <p:sldId id="259" r:id="rId5"/>
    <p:sldId id="291" r:id="rId6"/>
    <p:sldId id="292" r:id="rId7"/>
    <p:sldId id="293" r:id="rId8"/>
    <p:sldId id="294" r:id="rId9"/>
    <p:sldId id="298" r:id="rId10"/>
    <p:sldId id="299" r:id="rId11"/>
    <p:sldId id="301" r:id="rId12"/>
    <p:sldId id="302" r:id="rId13"/>
  </p:sldIdLst>
  <p:sldSz cx="12192000" cy="6858000"/>
  <p:notesSz cx="6858000" cy="9144000"/>
  <p:embeddedFontLst>
    <p:embeddedFont>
      <p:font typeface="Nunito Sans" charset="0"/>
      <p:regular r:id="rId18"/>
      <p:bold r:id="rId19"/>
      <p:italic r:id="rId20"/>
      <p:boldItalic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5D9B"/>
    <a:srgbClr val="2687FF"/>
    <a:srgbClr val="043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10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Nunito Sans" charset="0"/>
              <a:ea typeface="Nunito Sans" charset="0"/>
              <a:cs typeface="Nunito Sans"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Nunito Sans" charset="0"/>
                <a:ea typeface="Nunito Sans" charset="0"/>
                <a:cs typeface="Nunito Sans" charset="0"/>
              </a:rPr>
            </a:fld>
            <a:endParaRPr lang="zh-CN" altLang="en-US">
              <a:latin typeface="Nunito Sans" charset="0"/>
              <a:ea typeface="Nunito Sans" charset="0"/>
              <a:cs typeface="Nunito Sans"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Nunito Sans" charset="0"/>
              <a:ea typeface="Nunito Sans" charset="0"/>
              <a:cs typeface="Nunito Sans"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Nunito Sans" charset="0"/>
                <a:ea typeface="Nunito Sans" charset="0"/>
                <a:cs typeface="Nunito Sans" charset="0"/>
              </a:rPr>
            </a:fld>
            <a:endParaRPr lang="zh-CN" altLang="en-US">
              <a:latin typeface="Nunito Sans" charset="0"/>
              <a:ea typeface="Nunito Sans" charset="0"/>
              <a:cs typeface="Nunito Sans"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unito Sans" charset="0"/>
                <a:ea typeface="Nunito Sans" charset="0"/>
                <a:cs typeface="Nunito Sans"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unito Sans" charset="0"/>
                <a:ea typeface="Nunito Sans" charset="0"/>
                <a:cs typeface="Nunito Sans" charset="0"/>
              </a:defRPr>
            </a:lvl1pPr>
          </a:lstStyle>
          <a:p>
            <a:fld id="{11502C6B-EB9B-4D69-9E51-1FEE7769C71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unito Sans" charset="0"/>
                <a:ea typeface="Nunito Sans" charset="0"/>
                <a:cs typeface="Nunito Sans"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unito Sans" charset="0"/>
                <a:ea typeface="Nunito Sans" charset="0"/>
                <a:cs typeface="Nunito Sans" charset="0"/>
              </a:defRPr>
            </a:lvl1pPr>
          </a:lstStyle>
          <a:p>
            <a:fld id="{056D8460-D7CE-438D-A038-114C093215A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unito Sans" charset="0"/>
        <a:ea typeface="Nunito Sans" charset="0"/>
        <a:cs typeface="Nunito Sans" charset="0"/>
      </a:defRPr>
    </a:lvl1pPr>
    <a:lvl2pPr marL="457200" algn="l" defTabSz="914400" rtl="0" eaLnBrk="1" latinLnBrk="0" hangingPunct="1">
      <a:defRPr sz="1200" kern="1200">
        <a:solidFill>
          <a:schemeClr val="tx1"/>
        </a:solidFill>
        <a:latin typeface="Nunito Sans" charset="0"/>
        <a:ea typeface="Nunito Sans" charset="0"/>
        <a:cs typeface="Nunito Sans" charset="0"/>
      </a:defRPr>
    </a:lvl2pPr>
    <a:lvl3pPr marL="914400" algn="l" defTabSz="914400" rtl="0" eaLnBrk="1" latinLnBrk="0" hangingPunct="1">
      <a:defRPr sz="1200" kern="1200">
        <a:solidFill>
          <a:schemeClr val="tx1"/>
        </a:solidFill>
        <a:latin typeface="Nunito Sans" charset="0"/>
        <a:ea typeface="Nunito Sans" charset="0"/>
        <a:cs typeface="Nunito Sans" charset="0"/>
      </a:defRPr>
    </a:lvl3pPr>
    <a:lvl4pPr marL="1371600" algn="l" defTabSz="914400" rtl="0" eaLnBrk="1" latinLnBrk="0" hangingPunct="1">
      <a:defRPr sz="1200" kern="1200">
        <a:solidFill>
          <a:schemeClr val="tx1"/>
        </a:solidFill>
        <a:latin typeface="Nunito Sans" charset="0"/>
        <a:ea typeface="Nunito Sans" charset="0"/>
        <a:cs typeface="Nunito Sans" charset="0"/>
      </a:defRPr>
    </a:lvl4pPr>
    <a:lvl5pPr marL="1828800" algn="l" defTabSz="914400" rtl="0" eaLnBrk="1" latinLnBrk="0" hangingPunct="1">
      <a:defRPr sz="1200" kern="1200">
        <a:solidFill>
          <a:schemeClr val="tx1"/>
        </a:solidFill>
        <a:latin typeface="Nunito Sans" charset="0"/>
        <a:ea typeface="Nunito Sans" charset="0"/>
        <a:cs typeface="Nunito Sans"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6D8460-D7CE-438D-A038-114C093215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3EC90CD-CD95-4E56-AB88-06C8234E931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DD1507-B13D-4DF7-B5D8-2A926364E06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unito Sans" charset="0"/>
                <a:ea typeface="Nunito Sans" charset="0"/>
                <a:cs typeface="Nunito Sans" charset="0"/>
              </a:defRPr>
            </a:lvl1pPr>
          </a:lstStyle>
          <a:p>
            <a:fld id="{43EC90CD-CD95-4E56-AB88-06C8234E931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unito Sans" charset="0"/>
                <a:ea typeface="Nunito Sans" charset="0"/>
                <a:cs typeface="Nunito Sans"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unito Sans" charset="0"/>
                <a:ea typeface="Nunito Sans" charset="0"/>
                <a:cs typeface="Nunito Sans" charset="0"/>
              </a:defRPr>
            </a:lvl1pPr>
          </a:lstStyle>
          <a:p>
            <a:fld id="{CDDD1507-B13D-4DF7-B5D8-2A926364E061}" type="slidenum">
              <a:rPr lang="zh-CN" altLang="en-US" smtClean="0"/>
            </a:fld>
            <a:endParaRPr lang="zh-CN" altLang="en-US"/>
          </a:p>
        </p:txBody>
      </p:sp>
      <p:grpSp>
        <p:nvGrpSpPr>
          <p:cNvPr id="7" name="组合 6"/>
          <p:cNvGrpSpPr/>
          <p:nvPr userDrawn="1"/>
        </p:nvGrpSpPr>
        <p:grpSpPr>
          <a:xfrm>
            <a:off x="6" y="0"/>
            <a:ext cx="12191992" cy="6858001"/>
            <a:chOff x="6" y="0"/>
            <a:chExt cx="12191992" cy="6858001"/>
          </a:xfrm>
        </p:grpSpPr>
        <p:pic>
          <p:nvPicPr>
            <p:cNvPr id="8" name="图片 7"/>
            <p:cNvPicPr>
              <a:picLocks noChangeAspect="1"/>
            </p:cNvPicPr>
            <p:nvPr/>
          </p:nvPicPr>
          <p:blipFill rotWithShape="1">
            <a:blip r:embed="rId3"/>
            <a:srcRect l="21011" t="17495" r="22011" b="36004"/>
            <a:stretch>
              <a:fillRect/>
            </a:stretch>
          </p:blipFill>
          <p:spPr>
            <a:xfrm rot="5400000" flipV="1">
              <a:off x="-1343482" y="1343489"/>
              <a:ext cx="6858000" cy="4171024"/>
            </a:xfrm>
            <a:prstGeom prst="rect">
              <a:avLst/>
            </a:prstGeom>
          </p:spPr>
        </p:pic>
        <p:pic>
          <p:nvPicPr>
            <p:cNvPr id="9" name="图片 8"/>
            <p:cNvPicPr>
              <a:picLocks noChangeAspect="1"/>
            </p:cNvPicPr>
            <p:nvPr/>
          </p:nvPicPr>
          <p:blipFill rotWithShape="1">
            <a:blip r:embed="rId3"/>
            <a:srcRect l="21011" t="54174" r="22011" b="7444"/>
            <a:stretch>
              <a:fillRect/>
            </a:stretch>
          </p:blipFill>
          <p:spPr>
            <a:xfrm rot="5400000" flipV="1">
              <a:off x="6462249" y="1128250"/>
              <a:ext cx="6858000" cy="4601499"/>
            </a:xfrm>
            <a:prstGeom prst="rect">
              <a:avLst/>
            </a:prstGeom>
          </p:spPr>
        </p:pic>
        <p:sp>
          <p:nvSpPr>
            <p:cNvPr id="10" name="矩形 9"/>
            <p:cNvSpPr/>
            <p:nvPr/>
          </p:nvSpPr>
          <p:spPr>
            <a:xfrm>
              <a:off x="50800" y="31750"/>
              <a:ext cx="12090400" cy="6800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unito Sans" charset="0"/>
                <a:ea typeface="Nunito Sans" charset="0"/>
                <a:cs typeface="Nunito Sans" charset="0"/>
              </a:endParaRPr>
            </a:p>
          </p:txBody>
        </p:sp>
      </p:grpSp>
      <p:grpSp>
        <p:nvGrpSpPr>
          <p:cNvPr id="11" name="组合 10"/>
          <p:cNvGrpSpPr/>
          <p:nvPr userDrawn="1"/>
        </p:nvGrpSpPr>
        <p:grpSpPr>
          <a:xfrm>
            <a:off x="242201" y="191958"/>
            <a:ext cx="418867" cy="493841"/>
            <a:chOff x="5394769" y="1204331"/>
            <a:chExt cx="352361" cy="215941"/>
          </a:xfrm>
          <a:solidFill>
            <a:srgbClr val="0D5D9B"/>
          </a:solidFill>
        </p:grpSpPr>
        <p:sp>
          <p:nvSpPr>
            <p:cNvPr id="12"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endParaRPr>
            </a:p>
          </p:txBody>
        </p:sp>
        <p:sp>
          <p:nvSpPr>
            <p:cNvPr id="13" name="燕尾形 4"/>
            <p:cNvSpPr/>
            <p:nvPr/>
          </p:nvSpPr>
          <p:spPr>
            <a:xfrm>
              <a:off x="553118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Nunito Sans" charset="0"/>
          <a:ea typeface="Nunito Sans" charset="0"/>
          <a:cs typeface="Nunito Sans"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Sans" charset="0"/>
          <a:ea typeface="Nunito Sans" charset="0"/>
          <a:cs typeface="Nunito Sans"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Sans" charset="0"/>
          <a:ea typeface="Nunito Sans" charset="0"/>
          <a:cs typeface="Nunito Sans"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Sans" charset="0"/>
          <a:ea typeface="Nunito Sans" charset="0"/>
          <a:cs typeface="Nunito Sans"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charset="0"/>
          <a:ea typeface="Nunito Sans" charset="0"/>
          <a:cs typeface="Nunito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0"/>
            <a:ext cx="12191999" cy="6858001"/>
            <a:chOff x="-1" y="0"/>
            <a:chExt cx="12191999" cy="6858001"/>
          </a:xfrm>
        </p:grpSpPr>
        <p:pic>
          <p:nvPicPr>
            <p:cNvPr id="20" name="图片 19"/>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pic>
          <p:nvPicPr>
            <p:cNvPr id="21" name="图片 20"/>
            <p:cNvPicPr>
              <a:picLocks noChangeAspect="1"/>
            </p:cNvPicPr>
            <p:nvPr/>
          </p:nvPicPr>
          <p:blipFill rotWithShape="1">
            <a:blip r:embed="rId1"/>
            <a:srcRect l="21011" t="54174" r="22011" b="7444"/>
            <a:stretch>
              <a:fillRect/>
            </a:stretch>
          </p:blipFill>
          <p:spPr>
            <a:xfrm rot="5400000" flipH="1">
              <a:off x="-1128251" y="1128251"/>
              <a:ext cx="6858000" cy="4601499"/>
            </a:xfrm>
            <a:prstGeom prst="rect">
              <a:avLst/>
            </a:prstGeom>
          </p:spPr>
        </p:pic>
      </p:grpSp>
      <p:grpSp>
        <p:nvGrpSpPr>
          <p:cNvPr id="4" name="组合 3"/>
          <p:cNvGrpSpPr/>
          <p:nvPr/>
        </p:nvGrpSpPr>
        <p:grpSpPr>
          <a:xfrm>
            <a:off x="2769497" y="2147759"/>
            <a:ext cx="1078602" cy="385540"/>
            <a:chOff x="5394769" y="1204331"/>
            <a:chExt cx="604125" cy="215941"/>
          </a:xfrm>
          <a:solidFill>
            <a:srgbClr val="0D5D9B"/>
          </a:solidFill>
        </p:grpSpPr>
        <p:sp>
          <p:nvSpPr>
            <p:cNvPr id="23"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sym typeface="Arial" panose="020B0604020202020204" pitchFamily="34" charset="0"/>
              </a:endParaRPr>
            </a:p>
          </p:txBody>
        </p:sp>
        <p:sp>
          <p:nvSpPr>
            <p:cNvPr id="24" name="燕尾形 4"/>
            <p:cNvSpPr/>
            <p:nvPr/>
          </p:nvSpPr>
          <p:spPr>
            <a:xfrm>
              <a:off x="5584671"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sp>
          <p:nvSpPr>
            <p:cNvPr id="25" name="燕尾形 5"/>
            <p:cNvSpPr/>
            <p:nvPr/>
          </p:nvSpPr>
          <p:spPr>
            <a:xfrm>
              <a:off x="5782953"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grpSp>
      <p:sp>
        <p:nvSpPr>
          <p:cNvPr id="28" name="文本框"/>
          <p:cNvSpPr/>
          <p:nvPr/>
        </p:nvSpPr>
        <p:spPr>
          <a:xfrm>
            <a:off x="2589657" y="2833978"/>
            <a:ext cx="6679292" cy="829945"/>
          </a:xfrm>
          <a:prstGeom prst="rect">
            <a:avLst/>
          </a:prstGeom>
        </p:spPr>
        <p:txBody>
          <a:bodyPr wrap="square">
            <a:spAutoFit/>
          </a:bodyPr>
          <a:lstStyle/>
          <a:p>
            <a:pPr lvl="0"/>
            <a:r>
              <a:rPr lang="en-IN" altLang="en-US" sz="4800" b="1" dirty="0">
                <a:solidFill>
                  <a:srgbClr val="043874"/>
                </a:solidFill>
                <a:latin typeface="Nunito Sans" charset="0"/>
                <a:ea typeface="Nunito Sans" charset="0"/>
                <a:cs typeface="Nunito Sans" charset="0"/>
                <a:sym typeface="Arial" panose="020B0604020202020204" pitchFamily="34" charset="0"/>
              </a:rPr>
              <a:t>GUI Calculator</a:t>
            </a:r>
            <a:endParaRPr lang="zh-CN" altLang="en-US" sz="4800" b="1" dirty="0">
              <a:solidFill>
                <a:srgbClr val="0D5D9B"/>
              </a:solidFill>
              <a:latin typeface="Nunito Sans" charset="0"/>
              <a:ea typeface="Nunito Sans" charset="0"/>
              <a:cs typeface="Nunito Sans" charset="0"/>
              <a:sym typeface="Arial" panose="020B0604020202020204" pitchFamily="34" charset="0"/>
            </a:endParaRPr>
          </a:p>
        </p:txBody>
      </p:sp>
      <p:sp>
        <p:nvSpPr>
          <p:cNvPr id="29" name="矩形 28"/>
          <p:cNvSpPr/>
          <p:nvPr/>
        </p:nvSpPr>
        <p:spPr>
          <a:xfrm flipH="1">
            <a:off x="2589530" y="3602990"/>
            <a:ext cx="7886700" cy="460375"/>
          </a:xfrm>
          <a:prstGeom prst="rect">
            <a:avLst/>
          </a:prstGeom>
        </p:spPr>
        <p:txBody>
          <a:bodyPr wrap="square">
            <a:spAutoFit/>
          </a:bodyPr>
          <a:lstStyle/>
          <a:p>
            <a:pPr lvl="0">
              <a:lnSpc>
                <a:spcPct val="150000"/>
              </a:lnSpc>
              <a:defRPr/>
            </a:pPr>
            <a:r>
              <a:rPr lang="en-IN" altLang="en-US" sz="1600">
                <a:solidFill>
                  <a:srgbClr val="303030"/>
                </a:solidFill>
                <a:latin typeface="Nunito Sans" charset="0"/>
                <a:ea typeface="Nunito Sans" charset="0"/>
                <a:cs typeface="Nunito Sans" charset="0"/>
                <a:sym typeface="Arial" panose="020B0604020202020204" pitchFamily="34" charset="0"/>
              </a:rPr>
              <a:t>by Manasa Avvaru</a:t>
            </a:r>
            <a:endParaRPr lang="en-IN" altLang="en-US" sz="1600" dirty="0">
              <a:solidFill>
                <a:srgbClr val="303030"/>
              </a:solidFill>
              <a:latin typeface="Nunito Sans" charset="0"/>
              <a:ea typeface="Nunito Sans" charset="0"/>
              <a:cs typeface="Nunito Sans" charset="0"/>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0"/>
            <a:ext cx="12191999" cy="6858001"/>
            <a:chOff x="-1" y="0"/>
            <a:chExt cx="12191999" cy="6858001"/>
          </a:xfrm>
        </p:grpSpPr>
        <p:pic>
          <p:nvPicPr>
            <p:cNvPr id="20" name="图片 19"/>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pic>
          <p:nvPicPr>
            <p:cNvPr id="21" name="图片 20"/>
            <p:cNvPicPr>
              <a:picLocks noChangeAspect="1"/>
            </p:cNvPicPr>
            <p:nvPr/>
          </p:nvPicPr>
          <p:blipFill rotWithShape="1">
            <a:blip r:embed="rId1"/>
            <a:srcRect l="21011" t="54174" r="22011" b="7444"/>
            <a:stretch>
              <a:fillRect/>
            </a:stretch>
          </p:blipFill>
          <p:spPr>
            <a:xfrm rot="5400000" flipH="1">
              <a:off x="-1128251" y="1128251"/>
              <a:ext cx="6858000" cy="4601499"/>
            </a:xfrm>
            <a:prstGeom prst="rect">
              <a:avLst/>
            </a:prstGeom>
          </p:spPr>
        </p:pic>
      </p:grpSp>
      <p:grpSp>
        <p:nvGrpSpPr>
          <p:cNvPr id="4" name="组合 3"/>
          <p:cNvGrpSpPr/>
          <p:nvPr/>
        </p:nvGrpSpPr>
        <p:grpSpPr>
          <a:xfrm>
            <a:off x="2165612" y="563434"/>
            <a:ext cx="1078602" cy="385540"/>
            <a:chOff x="5394769" y="1204331"/>
            <a:chExt cx="604125" cy="215941"/>
          </a:xfrm>
          <a:solidFill>
            <a:srgbClr val="0D5D9B"/>
          </a:solidFill>
        </p:grpSpPr>
        <p:sp>
          <p:nvSpPr>
            <p:cNvPr id="23"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sym typeface="Arial" panose="020B0604020202020204" pitchFamily="34" charset="0"/>
              </a:endParaRPr>
            </a:p>
          </p:txBody>
        </p:sp>
        <p:sp>
          <p:nvSpPr>
            <p:cNvPr id="24" name="燕尾形 4"/>
            <p:cNvSpPr/>
            <p:nvPr/>
          </p:nvSpPr>
          <p:spPr>
            <a:xfrm>
              <a:off x="5584671"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sp>
          <p:nvSpPr>
            <p:cNvPr id="25" name="燕尾形 5"/>
            <p:cNvSpPr/>
            <p:nvPr/>
          </p:nvSpPr>
          <p:spPr>
            <a:xfrm>
              <a:off x="5782953"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grpSp>
      <p:sp>
        <p:nvSpPr>
          <p:cNvPr id="5" name="矩形 4"/>
          <p:cNvSpPr/>
          <p:nvPr/>
        </p:nvSpPr>
        <p:spPr>
          <a:xfrm>
            <a:off x="3848100" y="402590"/>
            <a:ext cx="5018405" cy="706755"/>
          </a:xfrm>
          <a:prstGeom prst="rect">
            <a:avLst/>
          </a:prstGeom>
        </p:spPr>
        <p:txBody>
          <a:bodyPr wrap="square">
            <a:spAutoFit/>
          </a:bodyPr>
          <a:lstStyle/>
          <a:p>
            <a:pPr algn="l"/>
            <a:r>
              <a:rPr lang="en-US" altLang="zh-CN" sz="4000">
                <a:solidFill>
                  <a:srgbClr val="303030"/>
                </a:solidFill>
                <a:latin typeface="Nunito Sans" charset="0"/>
                <a:ea typeface="Nunito Sans" charset="0"/>
                <a:cs typeface="Nunito Sans" charset="0"/>
                <a:sym typeface="Arial" panose="020B0604020202020204" pitchFamily="34" charset="0"/>
              </a:rPr>
              <a:t>References</a:t>
            </a:r>
            <a:endParaRPr lang="en-US" altLang="zh-CN" sz="4000">
              <a:solidFill>
                <a:srgbClr val="303030"/>
              </a:solidFill>
              <a:latin typeface="Nunito Sans" charset="0"/>
              <a:ea typeface="Nunito Sans" charset="0"/>
              <a:cs typeface="Nunito Sans" charset="0"/>
              <a:sym typeface="Arial" panose="020B0604020202020204" pitchFamily="34" charset="0"/>
            </a:endParaRPr>
          </a:p>
        </p:txBody>
      </p:sp>
      <p:sp>
        <p:nvSpPr>
          <p:cNvPr id="29" name="矩形 28"/>
          <p:cNvSpPr/>
          <p:nvPr/>
        </p:nvSpPr>
        <p:spPr>
          <a:xfrm flipH="1">
            <a:off x="1985645" y="1556385"/>
            <a:ext cx="8867775" cy="1568450"/>
          </a:xfrm>
          <a:prstGeom prst="rect">
            <a:avLst/>
          </a:prstGeom>
        </p:spPr>
        <p:txBody>
          <a:bodyPr wrap="square">
            <a:spAutoFit/>
          </a:bodyPr>
          <a:lstStyle/>
          <a:p>
            <a:pPr lvl="0">
              <a:lnSpc>
                <a:spcPct val="150000"/>
              </a:lnSpc>
              <a:defRPr/>
            </a:pPr>
            <a:r>
              <a:rPr sz="1600">
                <a:solidFill>
                  <a:srgbClr val="303030"/>
                </a:solidFill>
                <a:latin typeface="Nunito Sans" charset="0"/>
                <a:ea typeface="Nunito Sans" charset="0"/>
                <a:cs typeface="Nunito Sans" charset="0"/>
                <a:sym typeface="Arial" panose="020B0604020202020204" pitchFamily="34" charset="0"/>
              </a:rPr>
              <a:t>Python GUI Programming with Tkinter - Second Edition </a:t>
            </a:r>
            <a:r>
              <a:rPr sz="1600">
                <a:solidFill>
                  <a:srgbClr val="303030"/>
                </a:solidFill>
                <a:latin typeface="Nunito Sans" charset="0"/>
                <a:ea typeface="Nunito Sans" charset="0"/>
                <a:cs typeface="Nunito Sans" charset="0"/>
                <a:sym typeface="Arial" panose="020B0604020202020204" pitchFamily="34" charset="0"/>
              </a:rPr>
              <a:t>by Alan D. Moore</a:t>
            </a:r>
            <a:endParaRPr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sz="1600">
                <a:solidFill>
                  <a:srgbClr val="303030"/>
                </a:solidFill>
                <a:latin typeface="Nunito Sans" charset="0"/>
                <a:ea typeface="Nunito Sans" charset="0"/>
                <a:cs typeface="Nunito Sans" charset="0"/>
                <a:sym typeface="Arial" panose="020B0604020202020204" pitchFamily="34" charset="0"/>
              </a:rPr>
              <a:t> 28 October 2021</a:t>
            </a:r>
            <a:endParaRPr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sz="1600">
                <a:solidFill>
                  <a:srgbClr val="303030"/>
                </a:solidFill>
                <a:latin typeface="Nunito Sans" charset="0"/>
                <a:ea typeface="Nunito Sans" charset="0"/>
                <a:cs typeface="Nunito Sans" charset="0"/>
                <a:sym typeface="Arial" panose="020B0604020202020204" pitchFamily="34" charset="0"/>
              </a:rPr>
              <a:t>Core Python Programming, </a:t>
            </a:r>
            <a:r>
              <a:rPr sz="1600">
                <a:solidFill>
                  <a:srgbClr val="303030"/>
                </a:solidFill>
                <a:latin typeface="Nunito Sans" charset="0"/>
                <a:ea typeface="Nunito Sans" charset="0"/>
                <a:cs typeface="Nunito Sans" charset="0"/>
                <a:sym typeface="Arial" panose="020B0604020202020204" pitchFamily="34" charset="0"/>
              </a:rPr>
              <a:t>by R. Nageswara Rao </a:t>
            </a:r>
            <a:r>
              <a:rPr sz="1600">
                <a:solidFill>
                  <a:srgbClr val="303030"/>
                </a:solidFill>
                <a:latin typeface="Nunito Sans" charset="0"/>
                <a:ea typeface="Nunito Sans" charset="0"/>
                <a:cs typeface="Nunito Sans" charset="0"/>
                <a:sym typeface="Arial" panose="020B0604020202020204" pitchFamily="34" charset="0"/>
              </a:rPr>
              <a:t>1 January 2018</a:t>
            </a:r>
            <a:endParaRPr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sz="1600">
                <a:solidFill>
                  <a:srgbClr val="303030"/>
                </a:solidFill>
                <a:latin typeface="Nunito Sans" charset="0"/>
                <a:ea typeface="Nunito Sans" charset="0"/>
                <a:cs typeface="Nunito Sans" charset="0"/>
                <a:sym typeface="Arial" panose="020B0604020202020204" pitchFamily="34" charset="0"/>
              </a:rPr>
              <a:t> </a:t>
            </a:r>
            <a:endParaRPr sz="1600">
              <a:solidFill>
                <a:srgbClr val="303030"/>
              </a:solidFill>
              <a:latin typeface="Nunito Sans" charset="0"/>
              <a:ea typeface="Nunito Sans" charset="0"/>
              <a:cs typeface="Nunito Sans" charset="0"/>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p:cNvSpPr/>
          <p:nvPr/>
        </p:nvSpPr>
        <p:spPr>
          <a:xfrm>
            <a:off x="665336" y="112819"/>
            <a:ext cx="5249236" cy="645160"/>
          </a:xfrm>
          <a:prstGeom prst="rect">
            <a:avLst/>
          </a:prstGeom>
        </p:spPr>
        <p:txBody>
          <a:bodyPr wrap="square">
            <a:spAutoFit/>
          </a:bodyPr>
          <a:lstStyle/>
          <a:p>
            <a:pPr lvl="0"/>
            <a:r>
              <a:rPr lang="en-IN" altLang="zh-CN" sz="3600" b="1">
                <a:latin typeface="Nunito Sans" charset="0"/>
                <a:ea typeface="Nunito Sans" charset="0"/>
                <a:cs typeface="Nunito Sans" charset="0"/>
                <a:sym typeface="Arial" panose="020B0604020202020204" pitchFamily="34" charset="0"/>
              </a:rPr>
              <a:t>Abstract</a:t>
            </a:r>
            <a:endParaRPr lang="en-IN" altLang="zh-CN" sz="3600" b="1">
              <a:latin typeface="Nunito Sans" charset="0"/>
              <a:ea typeface="Nunito Sans" charset="0"/>
              <a:cs typeface="Nunito Sans" charset="0"/>
              <a:sym typeface="Arial" panose="020B0604020202020204" pitchFamily="34" charset="0"/>
            </a:endParaRPr>
          </a:p>
        </p:txBody>
      </p:sp>
      <p:sp>
        <p:nvSpPr>
          <p:cNvPr id="3" name="矩形 2"/>
          <p:cNvSpPr/>
          <p:nvPr/>
        </p:nvSpPr>
        <p:spPr>
          <a:xfrm>
            <a:off x="480060" y="1707515"/>
            <a:ext cx="2462530" cy="4199890"/>
          </a:xfrm>
          <a:prstGeom prst="rect">
            <a:avLst/>
          </a:prstGeom>
          <a:blipFill rotWithShape="1">
            <a:blip r:embed="rId1"/>
            <a:stretch>
              <a:fillRect t="-651" b="-6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unito Sans" charset="0"/>
              <a:ea typeface="Nunito Sans" charset="0"/>
              <a:cs typeface="+mn-ea"/>
              <a:sym typeface="Arial" panose="020B0604020202020204" pitchFamily="34" charset="0"/>
            </a:endParaRPr>
          </a:p>
        </p:txBody>
      </p:sp>
      <p:sp>
        <p:nvSpPr>
          <p:cNvPr id="4" name="矩形 3"/>
          <p:cNvSpPr/>
          <p:nvPr/>
        </p:nvSpPr>
        <p:spPr>
          <a:xfrm>
            <a:off x="2942590" y="1627505"/>
            <a:ext cx="8813800" cy="43980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Nunito Sans" charset="0"/>
              <a:ea typeface="Nunito Sans" charset="0"/>
              <a:cs typeface="+mn-ea"/>
              <a:sym typeface="Arial" panose="020B0604020202020204" pitchFamily="34" charset="0"/>
            </a:endParaRPr>
          </a:p>
        </p:txBody>
      </p:sp>
      <p:sp>
        <p:nvSpPr>
          <p:cNvPr id="10" name="文本框 9"/>
          <p:cNvSpPr txBox="1"/>
          <p:nvPr/>
        </p:nvSpPr>
        <p:spPr>
          <a:xfrm>
            <a:off x="3098165" y="1815465"/>
            <a:ext cx="7311390" cy="909320"/>
          </a:xfrm>
          <a:prstGeom prst="rect">
            <a:avLst/>
          </a:prstGeom>
          <a:noFill/>
        </p:spPr>
        <p:txBody>
          <a:bodyPr wrap="square" rtlCol="0">
            <a:noAutofit/>
          </a:bodyPr>
          <a:lstStyle>
            <a:defPPr>
              <a:defRPr lang="zh-CN"/>
            </a:defPPr>
            <a:lvl1pPr>
              <a:lnSpc>
                <a:spcPct val="120000"/>
              </a:lnSpc>
              <a:defRPr sz="2800" b="1" spc="200">
                <a:solidFill>
                  <a:srgbClr val="000000"/>
                </a:solidFill>
                <a:latin typeface="Microsoft YaHei" panose="020B0503020204020204" pitchFamily="34" charset="-122"/>
                <a:ea typeface="Microsoft YaHei" panose="020B0503020204020204" pitchFamily="34" charset="-122"/>
              </a:defRPr>
            </a:lvl1pPr>
          </a:lstStyle>
          <a:p>
            <a:r>
              <a:rPr lang="en-US" altLang="zh-CN" sz="1800" b="0" spc="-150" dirty="0">
                <a:solidFill>
                  <a:schemeClr val="bg1"/>
                </a:solidFill>
                <a:latin typeface="Nunito Sans" charset="0"/>
                <a:ea typeface="Nunito Sans" charset="0"/>
                <a:cs typeface="Nunito Sans" charset="0"/>
                <a:sym typeface="Arial" panose="020B0604020202020204" pitchFamily="34" charset="0"/>
              </a:rPr>
              <a:t>A scientific calculator is a type of electronic calculator, usually but notalways   handheld,   designed   to   calculate   problems   in  science,engineering,   and  mathematics.  </a:t>
            </a:r>
            <a:endParaRPr lang="en-US" altLang="zh-CN" sz="1800" b="0" spc="-150" dirty="0">
              <a:solidFill>
                <a:schemeClr val="bg1"/>
              </a:solidFill>
              <a:latin typeface="Nunito Sans" charset="0"/>
              <a:ea typeface="Nunito Sans" charset="0"/>
              <a:cs typeface="Nunito Sans" charset="0"/>
              <a:sym typeface="Arial" panose="020B0604020202020204" pitchFamily="34" charset="0"/>
            </a:endParaRPr>
          </a:p>
        </p:txBody>
      </p:sp>
      <p:sp>
        <p:nvSpPr>
          <p:cNvPr id="13" name="文本框 12"/>
          <p:cNvSpPr txBox="1"/>
          <p:nvPr/>
        </p:nvSpPr>
        <p:spPr>
          <a:xfrm>
            <a:off x="3098165" y="2963545"/>
            <a:ext cx="7310755" cy="1087755"/>
          </a:xfrm>
          <a:prstGeom prst="rect">
            <a:avLst/>
          </a:prstGeom>
          <a:noFill/>
        </p:spPr>
        <p:txBody>
          <a:bodyPr wrap="square" rtlCol="0">
            <a:spAutoFit/>
          </a:bodyPr>
          <a:lstStyle>
            <a:defPPr>
              <a:defRPr lang="zh-CN"/>
            </a:defPPr>
            <a:lvl1pPr>
              <a:lnSpc>
                <a:spcPct val="120000"/>
              </a:lnSpc>
              <a:defRPr sz="2800" b="1" spc="200">
                <a:solidFill>
                  <a:srgbClr val="000000"/>
                </a:solidFill>
                <a:latin typeface="Microsoft YaHei" panose="020B0503020204020204" pitchFamily="34" charset="-122"/>
                <a:ea typeface="Microsoft YaHei" panose="020B0503020204020204" pitchFamily="34" charset="-122"/>
              </a:defRPr>
            </a:lvl1pPr>
          </a:lstStyle>
          <a:p>
            <a:r>
              <a:rPr lang="en-US" altLang="zh-CN" sz="1800" b="0" spc="-150" dirty="0">
                <a:solidFill>
                  <a:schemeClr val="bg1"/>
                </a:solidFill>
                <a:latin typeface="Nunito Sans" charset="0"/>
                <a:ea typeface="Nunito Sans" charset="0"/>
                <a:cs typeface="Nunito Sans" charset="0"/>
                <a:sym typeface="Arial" panose="020B0604020202020204" pitchFamily="34" charset="0"/>
              </a:rPr>
              <a:t> </a:t>
            </a:r>
            <a:r>
              <a:rPr lang="en-US" altLang="zh-CN" sz="1800" b="0" spc="-150" dirty="0">
                <a:solidFill>
                  <a:schemeClr val="bg1"/>
                </a:solidFill>
                <a:latin typeface="Nunito Sans" charset="0"/>
                <a:ea typeface="Nunito Sans" charset="0"/>
                <a:cs typeface="Nunito Sans" charset="0"/>
                <a:sym typeface="Arial" panose="020B0604020202020204" pitchFamily="34" charset="0"/>
              </a:rPr>
              <a:t>They   have   completely   replaced  sliderules  in traditional applications, and are widely used in both educationand professional. The python calculator was implemented using tkinterto make the calculation of mathematical functions easier.</a:t>
            </a:r>
            <a:endParaRPr lang="en-US" altLang="zh-CN" sz="1800" b="0" spc="-150" dirty="0">
              <a:solidFill>
                <a:schemeClr val="bg1"/>
              </a:solidFill>
              <a:latin typeface="Nunito Sans" charset="0"/>
              <a:ea typeface="Nunito Sans" charset="0"/>
              <a:cs typeface="Nunito Sans" charset="0"/>
              <a:sym typeface="Arial" panose="020B0604020202020204" pitchFamily="34" charset="0"/>
            </a:endParaRPr>
          </a:p>
        </p:txBody>
      </p:sp>
      <p:sp>
        <p:nvSpPr>
          <p:cNvPr id="16" name="文本框 15"/>
          <p:cNvSpPr txBox="1"/>
          <p:nvPr/>
        </p:nvSpPr>
        <p:spPr>
          <a:xfrm>
            <a:off x="3166110" y="4130675"/>
            <a:ext cx="8371205" cy="755650"/>
          </a:xfrm>
          <a:prstGeom prst="rect">
            <a:avLst/>
          </a:prstGeom>
          <a:noFill/>
        </p:spPr>
        <p:txBody>
          <a:bodyPr wrap="square" rtlCol="0">
            <a:spAutoFit/>
          </a:bodyPr>
          <a:lstStyle>
            <a:defPPr>
              <a:defRPr lang="zh-CN"/>
            </a:defPPr>
            <a:lvl1pPr>
              <a:lnSpc>
                <a:spcPct val="120000"/>
              </a:lnSpc>
              <a:defRPr sz="2800" b="1" spc="200">
                <a:solidFill>
                  <a:srgbClr val="000000"/>
                </a:solidFill>
                <a:latin typeface="Microsoft YaHei" panose="020B0503020204020204" pitchFamily="34" charset="-122"/>
                <a:ea typeface="Microsoft YaHei" panose="020B0503020204020204" pitchFamily="34" charset="-122"/>
              </a:defRPr>
            </a:lvl1pPr>
          </a:lstStyle>
          <a:p>
            <a:r>
              <a:rPr lang="en-US" altLang="zh-CN" sz="1800" b="0" spc="-150" dirty="0">
                <a:solidFill>
                  <a:schemeClr val="bg1"/>
                </a:solidFill>
                <a:latin typeface="Nunito Sans" charset="0"/>
                <a:ea typeface="Nunito Sans" charset="0"/>
                <a:cs typeface="Nunito Sans" charset="0"/>
                <a:sym typeface="Arial" panose="020B0604020202020204" pitchFamily="34" charset="0"/>
              </a:rPr>
              <a:t>The applicationconsists of scientific and standard functions. The  standard is used tosolve scientific notation type math functions like sin, cos, tan, log etc.  </a:t>
            </a:r>
            <a:endParaRPr lang="en-US" altLang="zh-CN" sz="1800" b="0" spc="-150" dirty="0">
              <a:solidFill>
                <a:schemeClr val="bg1"/>
              </a:solidFill>
              <a:latin typeface="Nunito Sans" charset="0"/>
              <a:ea typeface="Nunito Sans" charset="0"/>
              <a:cs typeface="Nunito Sans" charset="0"/>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0"/>
            <a:ext cx="12191999" cy="6858001"/>
            <a:chOff x="-1" y="0"/>
            <a:chExt cx="12191999" cy="6858001"/>
          </a:xfrm>
        </p:grpSpPr>
        <p:pic>
          <p:nvPicPr>
            <p:cNvPr id="20" name="图片 19"/>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pic>
          <p:nvPicPr>
            <p:cNvPr id="21" name="图片 20"/>
            <p:cNvPicPr>
              <a:picLocks noChangeAspect="1"/>
            </p:cNvPicPr>
            <p:nvPr/>
          </p:nvPicPr>
          <p:blipFill rotWithShape="1">
            <a:blip r:embed="rId1"/>
            <a:srcRect l="21011" t="54174" r="22011" b="7444"/>
            <a:stretch>
              <a:fillRect/>
            </a:stretch>
          </p:blipFill>
          <p:spPr>
            <a:xfrm rot="5400000" flipH="1">
              <a:off x="-1128251" y="1128251"/>
              <a:ext cx="6858000" cy="4601499"/>
            </a:xfrm>
            <a:prstGeom prst="rect">
              <a:avLst/>
            </a:prstGeom>
          </p:spPr>
        </p:pic>
      </p:grpSp>
      <p:grpSp>
        <p:nvGrpSpPr>
          <p:cNvPr id="4" name="组合 3"/>
          <p:cNvGrpSpPr/>
          <p:nvPr/>
        </p:nvGrpSpPr>
        <p:grpSpPr>
          <a:xfrm>
            <a:off x="2165612" y="563434"/>
            <a:ext cx="1078602" cy="385540"/>
            <a:chOff x="5394769" y="1204331"/>
            <a:chExt cx="604125" cy="215941"/>
          </a:xfrm>
          <a:solidFill>
            <a:srgbClr val="0D5D9B"/>
          </a:solidFill>
        </p:grpSpPr>
        <p:sp>
          <p:nvSpPr>
            <p:cNvPr id="23"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sym typeface="Arial" panose="020B0604020202020204" pitchFamily="34" charset="0"/>
              </a:endParaRPr>
            </a:p>
          </p:txBody>
        </p:sp>
        <p:sp>
          <p:nvSpPr>
            <p:cNvPr id="24" name="燕尾形 4"/>
            <p:cNvSpPr/>
            <p:nvPr/>
          </p:nvSpPr>
          <p:spPr>
            <a:xfrm>
              <a:off x="5584671"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sp>
          <p:nvSpPr>
            <p:cNvPr id="25" name="燕尾形 5"/>
            <p:cNvSpPr/>
            <p:nvPr/>
          </p:nvSpPr>
          <p:spPr>
            <a:xfrm>
              <a:off x="5782953"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grpSp>
      <p:sp>
        <p:nvSpPr>
          <p:cNvPr id="5" name="矩形 4"/>
          <p:cNvSpPr/>
          <p:nvPr/>
        </p:nvSpPr>
        <p:spPr>
          <a:xfrm>
            <a:off x="3848389" y="402649"/>
            <a:ext cx="3514725" cy="706755"/>
          </a:xfrm>
          <a:prstGeom prst="rect">
            <a:avLst/>
          </a:prstGeom>
        </p:spPr>
        <p:txBody>
          <a:bodyPr wrap="none">
            <a:spAutoFit/>
          </a:bodyPr>
          <a:lstStyle/>
          <a:p>
            <a:pPr algn="l"/>
            <a:r>
              <a:rPr lang="en-US" altLang="zh-CN" sz="4000" b="1" dirty="0">
                <a:solidFill>
                  <a:srgbClr val="043874"/>
                </a:solidFill>
                <a:latin typeface="Nunito Sans" charset="0"/>
                <a:ea typeface="Nunito Sans" charset="0"/>
                <a:cs typeface="Nunito Sans" charset="0"/>
                <a:sym typeface="Arial" panose="020B0604020202020204" pitchFamily="34" charset="0"/>
              </a:rPr>
              <a:t> TOPIC  PAGE</a:t>
            </a:r>
            <a:endParaRPr lang="en-US" altLang="zh-CN" sz="4000" b="1" dirty="0">
              <a:solidFill>
                <a:srgbClr val="043874"/>
              </a:solidFill>
              <a:latin typeface="Nunito Sans" charset="0"/>
              <a:ea typeface="Nunito Sans" charset="0"/>
              <a:cs typeface="Nunito Sans" charset="0"/>
              <a:sym typeface="Arial" panose="020B0604020202020204" pitchFamily="34" charset="0"/>
            </a:endParaRPr>
          </a:p>
        </p:txBody>
      </p:sp>
      <p:sp>
        <p:nvSpPr>
          <p:cNvPr id="29" name="矩形 28"/>
          <p:cNvSpPr/>
          <p:nvPr/>
        </p:nvSpPr>
        <p:spPr>
          <a:xfrm flipH="1">
            <a:off x="1985645" y="1556385"/>
            <a:ext cx="7886700" cy="2306955"/>
          </a:xfrm>
          <a:prstGeom prst="rect">
            <a:avLst/>
          </a:prstGeom>
        </p:spPr>
        <p:txBody>
          <a:bodyPr wrap="square">
            <a:spAutoFit/>
          </a:bodyPr>
          <a:lstStyle/>
          <a:p>
            <a:pPr marL="285750" lvl="0" indent="-285750">
              <a:lnSpc>
                <a:spcPct val="150000"/>
              </a:lnSpc>
              <a:buFont typeface="Arial" panose="020B0604020202020204" pitchFamily="34" charset="0"/>
              <a:buChar char="•"/>
              <a:defRPr/>
            </a:pPr>
            <a:r>
              <a:rPr lang="en-US" altLang="zh-CN" sz="1600">
                <a:solidFill>
                  <a:srgbClr val="303030"/>
                </a:solidFill>
                <a:latin typeface="Nunito Sans" charset="0"/>
                <a:ea typeface="Nunito Sans" charset="0"/>
                <a:cs typeface="Nunito Sans" charset="0"/>
                <a:sym typeface="Arial" panose="020B0604020202020204" pitchFamily="34" charset="0"/>
              </a:rPr>
              <a:t>Python</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marL="285750" lvl="0" indent="-285750">
              <a:lnSpc>
                <a:spcPct val="150000"/>
              </a:lnSpc>
              <a:buFont typeface="Arial" panose="020B0604020202020204" pitchFamily="34" charset="0"/>
              <a:buChar char="•"/>
              <a:defRPr/>
            </a:pPr>
            <a:r>
              <a:rPr lang="en-US" altLang="zh-CN" sz="1600">
                <a:solidFill>
                  <a:srgbClr val="303030"/>
                </a:solidFill>
                <a:latin typeface="Nunito Sans" charset="0"/>
                <a:ea typeface="Nunito Sans" charset="0"/>
                <a:cs typeface="Nunito Sans" charset="0"/>
                <a:sym typeface="Arial" panose="020B0604020202020204" pitchFamily="34" charset="0"/>
              </a:rPr>
              <a:t>Tkinter Programming</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marL="285750" lvl="0" indent="-285750">
              <a:lnSpc>
                <a:spcPct val="150000"/>
              </a:lnSpc>
              <a:buFont typeface="Arial" panose="020B0604020202020204" pitchFamily="34" charset="0"/>
              <a:buChar char="•"/>
              <a:defRPr/>
            </a:pPr>
            <a:r>
              <a:rPr lang="en-US" altLang="zh-CN" sz="1600">
                <a:solidFill>
                  <a:srgbClr val="303030"/>
                </a:solidFill>
                <a:latin typeface="Nunito Sans" charset="0"/>
                <a:ea typeface="Nunito Sans" charset="0"/>
                <a:cs typeface="Nunito Sans" charset="0"/>
                <a:sym typeface="Arial" panose="020B0604020202020204" pitchFamily="34" charset="0"/>
              </a:rPr>
              <a:t>Visual Studio Code</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marL="285750" lvl="0" indent="-285750">
              <a:lnSpc>
                <a:spcPct val="150000"/>
              </a:lnSpc>
              <a:buFont typeface="Arial" panose="020B0604020202020204" pitchFamily="34" charset="0"/>
              <a:buChar char="•"/>
              <a:defRPr/>
            </a:pPr>
            <a:r>
              <a:rPr lang="en-IN" altLang="en-US" sz="1600">
                <a:solidFill>
                  <a:srgbClr val="303030"/>
                </a:solidFill>
                <a:latin typeface="Nunito Sans" charset="0"/>
                <a:ea typeface="Nunito Sans" charset="0"/>
                <a:cs typeface="Nunito Sans" charset="0"/>
                <a:sym typeface="Arial" panose="020B0604020202020204" pitchFamily="34" charset="0"/>
              </a:rPr>
              <a:t>GUI Calculator Model</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marL="285750" lvl="0" indent="-285750">
              <a:lnSpc>
                <a:spcPct val="150000"/>
              </a:lnSpc>
              <a:buFont typeface="Arial" panose="020B0604020202020204" pitchFamily="34" charset="0"/>
              <a:buChar char="•"/>
              <a:defRPr/>
            </a:pPr>
            <a:r>
              <a:rPr lang="en-US" altLang="zh-CN" sz="1600">
                <a:solidFill>
                  <a:srgbClr val="303030"/>
                </a:solidFill>
                <a:latin typeface="Nunito Sans" charset="0"/>
                <a:ea typeface="Nunito Sans" charset="0"/>
                <a:cs typeface="Nunito Sans" charset="0"/>
                <a:sym typeface="Arial" panose="020B0604020202020204" pitchFamily="34" charset="0"/>
              </a:rPr>
              <a:t>Conclusion </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marL="285750" lvl="0" indent="-285750">
              <a:lnSpc>
                <a:spcPct val="150000"/>
              </a:lnSpc>
              <a:buFont typeface="Arial" panose="020B0604020202020204" pitchFamily="34" charset="0"/>
              <a:buChar char="•"/>
              <a:defRPr/>
            </a:pPr>
            <a:r>
              <a:rPr lang="en-US" altLang="zh-CN" sz="1600">
                <a:solidFill>
                  <a:srgbClr val="303030"/>
                </a:solidFill>
                <a:latin typeface="Nunito Sans" charset="0"/>
                <a:ea typeface="Nunito Sans" charset="0"/>
                <a:cs typeface="Nunito Sans" charset="0"/>
                <a:sym typeface="Arial" panose="020B0604020202020204" pitchFamily="34" charset="0"/>
              </a:rPr>
              <a:t>References </a:t>
            </a:r>
            <a:endParaRPr lang="en-US" altLang="zh-CN" sz="1600">
              <a:solidFill>
                <a:srgbClr val="303030"/>
              </a:solidFill>
              <a:latin typeface="Nunito Sans" charset="0"/>
              <a:ea typeface="Nunito Sans" charset="0"/>
              <a:cs typeface="Nunito Sans" charset="0"/>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0"/>
            <a:ext cx="12191999" cy="6858001"/>
            <a:chOff x="-1" y="0"/>
            <a:chExt cx="12191999" cy="6858001"/>
          </a:xfrm>
        </p:grpSpPr>
        <p:pic>
          <p:nvPicPr>
            <p:cNvPr id="20" name="图片 19"/>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pic>
          <p:nvPicPr>
            <p:cNvPr id="21" name="图片 20"/>
            <p:cNvPicPr>
              <a:picLocks noChangeAspect="1"/>
            </p:cNvPicPr>
            <p:nvPr/>
          </p:nvPicPr>
          <p:blipFill rotWithShape="1">
            <a:blip r:embed="rId1"/>
            <a:srcRect l="21011" t="54174" r="22011" b="7444"/>
            <a:stretch>
              <a:fillRect/>
            </a:stretch>
          </p:blipFill>
          <p:spPr>
            <a:xfrm rot="5400000" flipH="1">
              <a:off x="-1128251" y="1128251"/>
              <a:ext cx="6858000" cy="4601499"/>
            </a:xfrm>
            <a:prstGeom prst="rect">
              <a:avLst/>
            </a:prstGeom>
          </p:spPr>
        </p:pic>
      </p:grpSp>
      <p:grpSp>
        <p:nvGrpSpPr>
          <p:cNvPr id="4" name="组合 3"/>
          <p:cNvGrpSpPr/>
          <p:nvPr/>
        </p:nvGrpSpPr>
        <p:grpSpPr>
          <a:xfrm>
            <a:off x="2165612" y="563434"/>
            <a:ext cx="1078602" cy="385540"/>
            <a:chOff x="5394769" y="1204331"/>
            <a:chExt cx="604125" cy="215941"/>
          </a:xfrm>
          <a:solidFill>
            <a:srgbClr val="0D5D9B"/>
          </a:solidFill>
        </p:grpSpPr>
        <p:sp>
          <p:nvSpPr>
            <p:cNvPr id="23"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sym typeface="Arial" panose="020B0604020202020204" pitchFamily="34" charset="0"/>
              </a:endParaRPr>
            </a:p>
          </p:txBody>
        </p:sp>
        <p:sp>
          <p:nvSpPr>
            <p:cNvPr id="24" name="燕尾形 4"/>
            <p:cNvSpPr/>
            <p:nvPr/>
          </p:nvSpPr>
          <p:spPr>
            <a:xfrm>
              <a:off x="5584671"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sp>
          <p:nvSpPr>
            <p:cNvPr id="25" name="燕尾形 5"/>
            <p:cNvSpPr/>
            <p:nvPr/>
          </p:nvSpPr>
          <p:spPr>
            <a:xfrm>
              <a:off x="5782953"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grpSp>
      <p:sp>
        <p:nvSpPr>
          <p:cNvPr id="5" name="矩形 4"/>
          <p:cNvSpPr/>
          <p:nvPr/>
        </p:nvSpPr>
        <p:spPr>
          <a:xfrm>
            <a:off x="3848389" y="402649"/>
            <a:ext cx="1932940" cy="706755"/>
          </a:xfrm>
          <a:prstGeom prst="rect">
            <a:avLst/>
          </a:prstGeom>
        </p:spPr>
        <p:txBody>
          <a:bodyPr wrap="none">
            <a:spAutoFit/>
          </a:bodyPr>
          <a:lstStyle/>
          <a:p>
            <a:pPr algn="l"/>
            <a:r>
              <a:rPr lang="en-US" altLang="zh-CN" sz="4000">
                <a:solidFill>
                  <a:srgbClr val="303030"/>
                </a:solidFill>
                <a:latin typeface="Nunito Sans" charset="0"/>
                <a:ea typeface="Nunito Sans" charset="0"/>
                <a:cs typeface="Nunito Sans" charset="0"/>
                <a:sym typeface="Arial" panose="020B0604020202020204" pitchFamily="34" charset="0"/>
              </a:rPr>
              <a:t> Python</a:t>
            </a:r>
            <a:endParaRPr lang="en-US" altLang="zh-CN" sz="4000" b="1" dirty="0">
              <a:solidFill>
                <a:srgbClr val="043874"/>
              </a:solidFill>
              <a:latin typeface="Nunito Sans" charset="0"/>
              <a:ea typeface="Nunito Sans" charset="0"/>
              <a:cs typeface="Nunito Sans" charset="0"/>
              <a:sym typeface="Arial" panose="020B0604020202020204" pitchFamily="34" charset="0"/>
            </a:endParaRPr>
          </a:p>
        </p:txBody>
      </p:sp>
      <p:sp>
        <p:nvSpPr>
          <p:cNvPr id="29" name="矩形 28"/>
          <p:cNvSpPr/>
          <p:nvPr/>
        </p:nvSpPr>
        <p:spPr>
          <a:xfrm flipH="1">
            <a:off x="1985645" y="1556385"/>
            <a:ext cx="7886700" cy="3784600"/>
          </a:xfrm>
          <a:prstGeom prst="rect">
            <a:avLst/>
          </a:prstGeom>
        </p:spPr>
        <p:txBody>
          <a:bodyPr wrap="square">
            <a:spAutoFit/>
          </a:bodyPr>
          <a:lstStyle/>
          <a:p>
            <a:pPr lvl="0">
              <a:lnSpc>
                <a:spcPct val="150000"/>
              </a:lnSpc>
              <a:defRPr/>
            </a:pPr>
            <a:r>
              <a:rPr lang="en-US" altLang="zh-CN" sz="1600">
                <a:solidFill>
                  <a:srgbClr val="303030"/>
                </a:solidFill>
                <a:latin typeface="Nunito Sans" charset="0"/>
                <a:ea typeface="Nunito Sans" charset="0"/>
                <a:cs typeface="Nunito Sans" charset="0"/>
                <a:sym typeface="Arial" panose="020B0604020202020204" pitchFamily="34" charset="0"/>
              </a:rPr>
              <a:t> Python is an object-oriented, high-level, interpreted, interactive scripting language. The design of Python emphasizes readability. It contains fewer syntactical structures than other languages and usually uses English terms in contrast to other languages that use punctuation.  </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lang="en-US" altLang="zh-CN" sz="1600">
                <a:solidFill>
                  <a:srgbClr val="303030"/>
                </a:solidFill>
                <a:latin typeface="Nunito Sans" charset="0"/>
                <a:ea typeface="Nunito Sans" charset="0"/>
                <a:cs typeface="Nunito Sans" charset="0"/>
                <a:sym typeface="Arial" panose="020B0604020202020204" pitchFamily="34" charset="0"/>
              </a:rPr>
              <a:t>Python is Interpreted − Python is handled by the interpreter during execution. It is not necessary for you to compile your software before running it. This reminds me of PHP and PERL.</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lang="en-US" altLang="zh-CN" sz="1600">
                <a:solidFill>
                  <a:srgbClr val="303030"/>
                </a:solidFill>
                <a:latin typeface="Nunito Sans" charset="0"/>
                <a:ea typeface="Nunito Sans" charset="0"/>
                <a:cs typeface="Nunito Sans" charset="0"/>
                <a:sym typeface="Arial" panose="020B0604020202020204" pitchFamily="34" charset="0"/>
              </a:rPr>
              <a:t>GUI Programming  − Python facilitates the creation and porting of GUI applications to numerous system calls, libraries, and Windows systems, including Macintosh, Windows MFC, and Unix's X Windowsystem.</a:t>
            </a:r>
            <a:endParaRPr lang="en-US" altLang="zh-CN" sz="1600">
              <a:solidFill>
                <a:srgbClr val="303030"/>
              </a:solidFill>
              <a:latin typeface="Nunito Sans" charset="0"/>
              <a:ea typeface="Nunito Sans" charset="0"/>
              <a:cs typeface="Nunito Sans" charset="0"/>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0"/>
            <a:ext cx="12191999" cy="6858001"/>
            <a:chOff x="-1" y="0"/>
            <a:chExt cx="12191999" cy="6858001"/>
          </a:xfrm>
        </p:grpSpPr>
        <p:pic>
          <p:nvPicPr>
            <p:cNvPr id="20" name="图片 19"/>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pic>
          <p:nvPicPr>
            <p:cNvPr id="21" name="图片 20"/>
            <p:cNvPicPr>
              <a:picLocks noChangeAspect="1"/>
            </p:cNvPicPr>
            <p:nvPr/>
          </p:nvPicPr>
          <p:blipFill rotWithShape="1">
            <a:blip r:embed="rId1"/>
            <a:srcRect l="21011" t="54174" r="22011" b="7444"/>
            <a:stretch>
              <a:fillRect/>
            </a:stretch>
          </p:blipFill>
          <p:spPr>
            <a:xfrm rot="5400000" flipH="1">
              <a:off x="-1128251" y="1128251"/>
              <a:ext cx="6858000" cy="4601499"/>
            </a:xfrm>
            <a:prstGeom prst="rect">
              <a:avLst/>
            </a:prstGeom>
          </p:spPr>
        </p:pic>
      </p:grpSp>
      <p:grpSp>
        <p:nvGrpSpPr>
          <p:cNvPr id="4" name="组合 3"/>
          <p:cNvGrpSpPr/>
          <p:nvPr/>
        </p:nvGrpSpPr>
        <p:grpSpPr>
          <a:xfrm>
            <a:off x="2165612" y="563434"/>
            <a:ext cx="1078602" cy="385540"/>
            <a:chOff x="5394769" y="1204331"/>
            <a:chExt cx="604125" cy="215941"/>
          </a:xfrm>
          <a:solidFill>
            <a:srgbClr val="0D5D9B"/>
          </a:solidFill>
        </p:grpSpPr>
        <p:sp>
          <p:nvSpPr>
            <p:cNvPr id="23"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sym typeface="Arial" panose="020B0604020202020204" pitchFamily="34" charset="0"/>
              </a:endParaRPr>
            </a:p>
          </p:txBody>
        </p:sp>
        <p:sp>
          <p:nvSpPr>
            <p:cNvPr id="24" name="燕尾形 4"/>
            <p:cNvSpPr/>
            <p:nvPr/>
          </p:nvSpPr>
          <p:spPr>
            <a:xfrm>
              <a:off x="5584671"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sp>
          <p:nvSpPr>
            <p:cNvPr id="25" name="燕尾形 5"/>
            <p:cNvSpPr/>
            <p:nvPr/>
          </p:nvSpPr>
          <p:spPr>
            <a:xfrm>
              <a:off x="5782953"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grpSp>
      <p:sp>
        <p:nvSpPr>
          <p:cNvPr id="5" name="矩形 4"/>
          <p:cNvSpPr/>
          <p:nvPr/>
        </p:nvSpPr>
        <p:spPr>
          <a:xfrm>
            <a:off x="3848389" y="402649"/>
            <a:ext cx="5018405" cy="706755"/>
          </a:xfrm>
          <a:prstGeom prst="rect">
            <a:avLst/>
          </a:prstGeom>
        </p:spPr>
        <p:txBody>
          <a:bodyPr wrap="none">
            <a:spAutoFit/>
          </a:bodyPr>
          <a:lstStyle/>
          <a:p>
            <a:pPr algn="l"/>
            <a:r>
              <a:rPr lang="en-US" altLang="zh-CN" sz="4000">
                <a:solidFill>
                  <a:srgbClr val="303030"/>
                </a:solidFill>
                <a:latin typeface="Nunito Sans" charset="0"/>
                <a:ea typeface="Nunito Sans" charset="0"/>
                <a:cs typeface="Nunito Sans" charset="0"/>
                <a:sym typeface="Arial" panose="020B0604020202020204" pitchFamily="34" charset="0"/>
              </a:rPr>
              <a:t>Tkinter Programming</a:t>
            </a:r>
            <a:endParaRPr lang="en-US" altLang="zh-CN" sz="4000">
              <a:solidFill>
                <a:srgbClr val="303030"/>
              </a:solidFill>
              <a:latin typeface="Nunito Sans" charset="0"/>
              <a:ea typeface="Nunito Sans" charset="0"/>
              <a:cs typeface="Nunito Sans" charset="0"/>
              <a:sym typeface="Arial" panose="020B0604020202020204" pitchFamily="34" charset="0"/>
            </a:endParaRPr>
          </a:p>
        </p:txBody>
      </p:sp>
      <p:sp>
        <p:nvSpPr>
          <p:cNvPr id="29" name="矩形 28"/>
          <p:cNvSpPr/>
          <p:nvPr/>
        </p:nvSpPr>
        <p:spPr>
          <a:xfrm flipH="1">
            <a:off x="1985645" y="1556385"/>
            <a:ext cx="7886700" cy="3415030"/>
          </a:xfrm>
          <a:prstGeom prst="rect">
            <a:avLst/>
          </a:prstGeom>
        </p:spPr>
        <p:txBody>
          <a:bodyPr wrap="square">
            <a:spAutoFit/>
          </a:bodyPr>
          <a:lstStyle/>
          <a:p>
            <a:pPr lvl="0">
              <a:lnSpc>
                <a:spcPct val="150000"/>
              </a:lnSpc>
              <a:defRPr/>
            </a:pPr>
            <a:r>
              <a:rPr lang="en-US" altLang="zh-CN" sz="1600">
                <a:solidFill>
                  <a:srgbClr val="303030"/>
                </a:solidFill>
                <a:latin typeface="Nunito Sans" charset="0"/>
                <a:ea typeface="Nunito Sans" charset="0"/>
                <a:cs typeface="Nunito Sans" charset="0"/>
                <a:sym typeface="Arial" panose="020B0604020202020204" pitchFamily="34" charset="0"/>
              </a:rPr>
              <a:t>The default Python GUI library is called Tkinter. Combining Python with Tkinter offers a quick and simple method for developing graphical user interfaces. The Tk GUI toolkit has a strong object-oriented interface thanks to Tkinter. </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lang="en-US" altLang="zh-CN" sz="1600">
                <a:solidFill>
                  <a:srgbClr val="303030"/>
                </a:solidFill>
                <a:latin typeface="Nunito Sans" charset="0"/>
                <a:ea typeface="Nunito Sans" charset="0"/>
                <a:cs typeface="Nunito Sans" charset="0"/>
                <a:sym typeface="Arial" panose="020B0604020202020204" pitchFamily="34" charset="0"/>
              </a:rPr>
              <a:t>Using Tkinter to create a GUI application is a simple process.  All you have to do is take the subsequent actions -</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lang="en-IN" altLang="en-US" sz="1600">
                <a:solidFill>
                  <a:srgbClr val="303030"/>
                </a:solidFill>
                <a:latin typeface="Nunito Sans" charset="0"/>
                <a:ea typeface="Nunito Sans" charset="0"/>
                <a:cs typeface="Nunito Sans" charset="0"/>
                <a:sym typeface="Arial" panose="020B0604020202020204" pitchFamily="34" charset="0"/>
              </a:rPr>
              <a:t>1.Import Tkinter module</a:t>
            </a:r>
            <a:endParaRPr lang="en-IN" altLang="en-US"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lang="en-IN" altLang="en-US" sz="1600">
                <a:solidFill>
                  <a:srgbClr val="303030"/>
                </a:solidFill>
                <a:latin typeface="Nunito Sans" charset="0"/>
                <a:ea typeface="Nunito Sans" charset="0"/>
                <a:cs typeface="Nunito Sans" charset="0"/>
                <a:sym typeface="Arial" panose="020B0604020202020204" pitchFamily="34" charset="0"/>
              </a:rPr>
              <a:t>2.Incorporate one or more of the widgets listed above into the GUI program.</a:t>
            </a:r>
            <a:endParaRPr lang="en-IN" altLang="en-US"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lang="en-IN" altLang="en-US" sz="1600">
                <a:solidFill>
                  <a:srgbClr val="303030"/>
                </a:solidFill>
                <a:latin typeface="Nunito Sans" charset="0"/>
                <a:ea typeface="Nunito Sans" charset="0"/>
                <a:cs typeface="Nunito Sans" charset="0"/>
                <a:sym typeface="Arial" panose="020B0604020202020204" pitchFamily="34" charset="0"/>
              </a:rPr>
              <a:t>3.Jump into the primary event loop to respond to each event that the user triggers. </a:t>
            </a:r>
            <a:endParaRPr lang="en-IN" altLang="en-US"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endParaRPr lang="en-IN" altLang="en-US" sz="1600">
              <a:solidFill>
                <a:srgbClr val="303030"/>
              </a:solidFill>
              <a:latin typeface="Nunito Sans" charset="0"/>
              <a:ea typeface="Nunito Sans" charset="0"/>
              <a:cs typeface="Nunito Sans" charset="0"/>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0"/>
            <a:ext cx="12191999" cy="6858001"/>
            <a:chOff x="-1" y="0"/>
            <a:chExt cx="12191999" cy="6858001"/>
          </a:xfrm>
        </p:grpSpPr>
        <p:pic>
          <p:nvPicPr>
            <p:cNvPr id="20" name="图片 19"/>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pic>
          <p:nvPicPr>
            <p:cNvPr id="21" name="图片 20"/>
            <p:cNvPicPr>
              <a:picLocks noChangeAspect="1"/>
            </p:cNvPicPr>
            <p:nvPr/>
          </p:nvPicPr>
          <p:blipFill rotWithShape="1">
            <a:blip r:embed="rId1"/>
            <a:srcRect l="21011" t="54174" r="22011" b="7444"/>
            <a:stretch>
              <a:fillRect/>
            </a:stretch>
          </p:blipFill>
          <p:spPr>
            <a:xfrm rot="5400000" flipH="1">
              <a:off x="-1128251" y="1128251"/>
              <a:ext cx="6858000" cy="4601499"/>
            </a:xfrm>
            <a:prstGeom prst="rect">
              <a:avLst/>
            </a:prstGeom>
          </p:spPr>
        </p:pic>
      </p:grpSp>
      <p:grpSp>
        <p:nvGrpSpPr>
          <p:cNvPr id="4" name="组合 3"/>
          <p:cNvGrpSpPr/>
          <p:nvPr/>
        </p:nvGrpSpPr>
        <p:grpSpPr>
          <a:xfrm>
            <a:off x="2165612" y="563434"/>
            <a:ext cx="1078602" cy="385540"/>
            <a:chOff x="5394769" y="1204331"/>
            <a:chExt cx="604125" cy="215941"/>
          </a:xfrm>
          <a:solidFill>
            <a:srgbClr val="0D5D9B"/>
          </a:solidFill>
        </p:grpSpPr>
        <p:sp>
          <p:nvSpPr>
            <p:cNvPr id="23"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sym typeface="Arial" panose="020B0604020202020204" pitchFamily="34" charset="0"/>
              </a:endParaRPr>
            </a:p>
          </p:txBody>
        </p:sp>
        <p:sp>
          <p:nvSpPr>
            <p:cNvPr id="24" name="燕尾形 4"/>
            <p:cNvSpPr/>
            <p:nvPr/>
          </p:nvSpPr>
          <p:spPr>
            <a:xfrm>
              <a:off x="5584671"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sp>
          <p:nvSpPr>
            <p:cNvPr id="25" name="燕尾形 5"/>
            <p:cNvSpPr/>
            <p:nvPr/>
          </p:nvSpPr>
          <p:spPr>
            <a:xfrm>
              <a:off x="5782953"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grpSp>
      <p:sp>
        <p:nvSpPr>
          <p:cNvPr id="5" name="矩形 4"/>
          <p:cNvSpPr/>
          <p:nvPr/>
        </p:nvSpPr>
        <p:spPr>
          <a:xfrm>
            <a:off x="3848389" y="402649"/>
            <a:ext cx="3874135" cy="706755"/>
          </a:xfrm>
          <a:prstGeom prst="rect">
            <a:avLst/>
          </a:prstGeom>
        </p:spPr>
        <p:txBody>
          <a:bodyPr wrap="none">
            <a:spAutoFit/>
          </a:bodyPr>
          <a:lstStyle/>
          <a:p>
            <a:pPr algn="l"/>
            <a:r>
              <a:rPr lang="en-US" altLang="zh-CN" sz="4000">
                <a:solidFill>
                  <a:srgbClr val="303030"/>
                </a:solidFill>
                <a:latin typeface="Nunito Sans" charset="0"/>
                <a:ea typeface="Nunito Sans" charset="0"/>
                <a:cs typeface="Nunito Sans" charset="0"/>
                <a:sym typeface="Arial" panose="020B0604020202020204" pitchFamily="34" charset="0"/>
              </a:rPr>
              <a:t>Tkinter Widgets</a:t>
            </a:r>
            <a:endParaRPr lang="en-US" altLang="zh-CN" sz="4000">
              <a:solidFill>
                <a:srgbClr val="303030"/>
              </a:solidFill>
              <a:latin typeface="Nunito Sans" charset="0"/>
              <a:ea typeface="Nunito Sans" charset="0"/>
              <a:cs typeface="Nunito Sans" charset="0"/>
              <a:sym typeface="Arial" panose="020B0604020202020204" pitchFamily="34" charset="0"/>
            </a:endParaRPr>
          </a:p>
        </p:txBody>
      </p:sp>
      <p:sp>
        <p:nvSpPr>
          <p:cNvPr id="29" name="矩形 28"/>
          <p:cNvSpPr/>
          <p:nvPr/>
        </p:nvSpPr>
        <p:spPr>
          <a:xfrm flipH="1">
            <a:off x="1985645" y="1556385"/>
            <a:ext cx="7886700" cy="2676525"/>
          </a:xfrm>
          <a:prstGeom prst="rect">
            <a:avLst/>
          </a:prstGeom>
        </p:spPr>
        <p:txBody>
          <a:bodyPr wrap="square">
            <a:spAutoFit/>
          </a:bodyPr>
          <a:lstStyle/>
          <a:p>
            <a:pPr lvl="0">
              <a:lnSpc>
                <a:spcPct val="150000"/>
              </a:lnSpc>
              <a:defRPr/>
            </a:pPr>
            <a:r>
              <a:rPr lang="en-US" altLang="zh-CN" sz="1600">
                <a:solidFill>
                  <a:srgbClr val="303030"/>
                </a:solidFill>
                <a:latin typeface="Nunito Sans" charset="0"/>
                <a:ea typeface="Nunito Sans" charset="0"/>
                <a:cs typeface="Nunito Sans" charset="0"/>
                <a:sym typeface="Arial" panose="020B0604020202020204" pitchFamily="34" charset="0"/>
              </a:rPr>
              <a:t>A GUI program can employ a variety of controls from Tkinter, including text boxes, buttons, and labels. Widgets is the term used to refer to these controls.</a:t>
            </a:r>
            <a:endParaRPr lang="en-US" altLang="zh-CN"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r>
              <a:rPr lang="en-US" altLang="zh-CN" sz="1600">
                <a:solidFill>
                  <a:srgbClr val="303030"/>
                </a:solidFill>
                <a:latin typeface="Nunito Sans" charset="0"/>
                <a:ea typeface="Nunito Sans" charset="0"/>
                <a:cs typeface="Nunito Sans" charset="0"/>
                <a:sym typeface="Arial" panose="020B0604020202020204" pitchFamily="34" charset="0"/>
              </a:rPr>
              <a:t>Tkinter now has fifteen different kinds of widgets. The following table includes these widgets</a:t>
            </a:r>
            <a:r>
              <a:rPr lang="en-IN" altLang="en-US" sz="1600">
                <a:solidFill>
                  <a:srgbClr val="303030"/>
                </a:solidFill>
                <a:latin typeface="Nunito Sans" charset="0"/>
                <a:ea typeface="Nunito Sans" charset="0"/>
                <a:cs typeface="Nunito Sans" charset="0"/>
                <a:sym typeface="Arial" panose="020B0604020202020204" pitchFamily="34" charset="0"/>
              </a:rPr>
              <a:t>:</a:t>
            </a:r>
            <a:endParaRPr lang="en-IN" altLang="en-US"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endParaRPr lang="en-US" altLang="zh-CN"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endParaRPr lang="en-US" altLang="zh-CN"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endParaRPr lang="en-US" altLang="zh-CN" sz="1600">
              <a:solidFill>
                <a:srgbClr val="303030"/>
              </a:solidFill>
              <a:latin typeface="Nunito Sans" charset="0"/>
              <a:ea typeface="Nunito Sans" charset="0"/>
              <a:cs typeface="Nunito Sans" charset="0"/>
              <a:sym typeface="Arial" panose="020B0604020202020204" pitchFamily="34" charset="0"/>
            </a:endParaRPr>
          </a:p>
        </p:txBody>
      </p:sp>
      <p:graphicFrame>
        <p:nvGraphicFramePr>
          <p:cNvPr id="2" name="Table 1"/>
          <p:cNvGraphicFramePr/>
          <p:nvPr/>
        </p:nvGraphicFramePr>
        <p:xfrm>
          <a:off x="1828800" y="2476500"/>
          <a:ext cx="8532495" cy="2286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en-US" b="1">
                          <a:solidFill>
                            <a:schemeClr val="tx1"/>
                          </a:solidFill>
                        </a:rPr>
                        <a:t>Button</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Canvas</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Checkbutton</a:t>
                      </a:r>
                      <a:endParaRPr lang="en-US" b="1">
                        <a:solidFill>
                          <a:schemeClr val="tx1"/>
                        </a:solidFill>
                      </a:endParaRPr>
                    </a:p>
                  </a:txBody>
                  <a:tcPr>
                    <a:solidFill>
                      <a:schemeClr val="accent1">
                        <a:lumMod val="20000"/>
                        <a:lumOff val="80000"/>
                      </a:schemeClr>
                    </a:solidFill>
                  </a:tcPr>
                </a:tc>
              </a:tr>
              <a:tr h="381000">
                <a:tc>
                  <a:txBody>
                    <a:bodyPr/>
                    <a:p>
                      <a:pPr>
                        <a:buNone/>
                      </a:pPr>
                      <a:r>
                        <a:rPr lang="en-US" b="1">
                          <a:solidFill>
                            <a:schemeClr val="tx1"/>
                          </a:solidFill>
                        </a:rPr>
                        <a:t>Entry</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Label</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Listbox</a:t>
                      </a:r>
                      <a:endParaRPr lang="en-US" b="1">
                        <a:solidFill>
                          <a:schemeClr val="tx1"/>
                        </a:solidFill>
                      </a:endParaRPr>
                    </a:p>
                  </a:txBody>
                  <a:tcPr>
                    <a:solidFill>
                      <a:schemeClr val="accent1">
                        <a:lumMod val="20000"/>
                        <a:lumOff val="80000"/>
                      </a:schemeClr>
                    </a:solidFill>
                  </a:tcPr>
                </a:tc>
              </a:tr>
              <a:tr h="381000">
                <a:tc>
                  <a:txBody>
                    <a:bodyPr/>
                    <a:p>
                      <a:pPr>
                        <a:buNone/>
                      </a:pPr>
                      <a:r>
                        <a:rPr lang="en-US" b="1">
                          <a:solidFill>
                            <a:schemeClr val="tx1"/>
                          </a:solidFill>
                        </a:rPr>
                        <a:t>Menubutton</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Menu </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Message</a:t>
                      </a:r>
                      <a:endParaRPr lang="en-US" b="1">
                        <a:solidFill>
                          <a:schemeClr val="tx1"/>
                        </a:solidFill>
                      </a:endParaRPr>
                    </a:p>
                  </a:txBody>
                  <a:tcPr>
                    <a:solidFill>
                      <a:schemeClr val="accent1">
                        <a:lumMod val="20000"/>
                        <a:lumOff val="80000"/>
                      </a:schemeClr>
                    </a:solidFill>
                  </a:tcPr>
                </a:tc>
              </a:tr>
              <a:tr h="381000">
                <a:tc>
                  <a:txBody>
                    <a:bodyPr/>
                    <a:p>
                      <a:pPr>
                        <a:buNone/>
                      </a:pPr>
                      <a:r>
                        <a:rPr lang="en-US" b="1">
                          <a:solidFill>
                            <a:schemeClr val="tx1"/>
                          </a:solidFill>
                        </a:rPr>
                        <a:t>Radiobutton </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Scale</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Scrollbar </a:t>
                      </a:r>
                      <a:endParaRPr lang="en-US" b="1">
                        <a:solidFill>
                          <a:schemeClr val="tx1"/>
                        </a:solidFill>
                      </a:endParaRPr>
                    </a:p>
                  </a:txBody>
                  <a:tcPr>
                    <a:solidFill>
                      <a:schemeClr val="accent1">
                        <a:lumMod val="20000"/>
                        <a:lumOff val="80000"/>
                      </a:schemeClr>
                    </a:solidFill>
                  </a:tcPr>
                </a:tc>
              </a:tr>
              <a:tr h="381000">
                <a:tc>
                  <a:txBody>
                    <a:bodyPr/>
                    <a:p>
                      <a:pPr>
                        <a:buNone/>
                      </a:pPr>
                      <a:r>
                        <a:rPr lang="en-US" b="1">
                          <a:solidFill>
                            <a:schemeClr val="tx1"/>
                          </a:solidFill>
                        </a:rPr>
                        <a:t>Text </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Toplevel</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PanedWindow</a:t>
                      </a:r>
                      <a:endParaRPr lang="en-US" b="1">
                        <a:solidFill>
                          <a:schemeClr val="tx1"/>
                        </a:solidFill>
                      </a:endParaRPr>
                    </a:p>
                  </a:txBody>
                  <a:tcPr>
                    <a:solidFill>
                      <a:schemeClr val="accent1">
                        <a:lumMod val="20000"/>
                        <a:lumOff val="80000"/>
                      </a:schemeClr>
                    </a:solidFill>
                  </a:tcPr>
                </a:tc>
              </a:tr>
              <a:tr h="381000">
                <a:tc>
                  <a:txBody>
                    <a:bodyPr/>
                    <a:p>
                      <a:pPr>
                        <a:buNone/>
                      </a:pPr>
                      <a:r>
                        <a:rPr lang="en-US" b="1">
                          <a:solidFill>
                            <a:schemeClr val="tx1"/>
                          </a:solidFill>
                        </a:rPr>
                        <a:t>tkMessageBox</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LabelFrame </a:t>
                      </a:r>
                      <a:endParaRPr lang="en-US" b="1">
                        <a:solidFill>
                          <a:schemeClr val="tx1"/>
                        </a:solidFill>
                      </a:endParaRPr>
                    </a:p>
                  </a:txBody>
                  <a:tcPr>
                    <a:solidFill>
                      <a:schemeClr val="accent1">
                        <a:lumMod val="20000"/>
                        <a:lumOff val="80000"/>
                      </a:schemeClr>
                    </a:solidFill>
                  </a:tcPr>
                </a:tc>
                <a:tc>
                  <a:txBody>
                    <a:bodyPr/>
                    <a:p>
                      <a:pPr>
                        <a:buNone/>
                      </a:pPr>
                      <a:r>
                        <a:rPr lang="en-US" b="1">
                          <a:solidFill>
                            <a:schemeClr val="tx1"/>
                          </a:solidFill>
                        </a:rPr>
                        <a:t>Spinbox </a:t>
                      </a:r>
                      <a:endParaRPr lang="en-US" b="1">
                        <a:solidFill>
                          <a:schemeClr val="tx1"/>
                        </a:solidFill>
                      </a:endParaRPr>
                    </a:p>
                  </a:txBody>
                  <a:tcPr>
                    <a:solidFill>
                      <a:schemeClr val="accent1">
                        <a:lumMod val="20000"/>
                        <a:lumOff val="80000"/>
                      </a:scheme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0"/>
            <a:ext cx="12191999" cy="6858001"/>
            <a:chOff x="-1" y="0"/>
            <a:chExt cx="12191999" cy="6858001"/>
          </a:xfrm>
        </p:grpSpPr>
        <p:pic>
          <p:nvPicPr>
            <p:cNvPr id="20" name="图片 19"/>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pic>
          <p:nvPicPr>
            <p:cNvPr id="21" name="图片 20"/>
            <p:cNvPicPr>
              <a:picLocks noChangeAspect="1"/>
            </p:cNvPicPr>
            <p:nvPr/>
          </p:nvPicPr>
          <p:blipFill rotWithShape="1">
            <a:blip r:embed="rId1"/>
            <a:srcRect l="21011" t="54174" r="22011" b="7444"/>
            <a:stretch>
              <a:fillRect/>
            </a:stretch>
          </p:blipFill>
          <p:spPr>
            <a:xfrm rot="5400000" flipH="1">
              <a:off x="-1128251" y="1128251"/>
              <a:ext cx="6858000" cy="4601499"/>
            </a:xfrm>
            <a:prstGeom prst="rect">
              <a:avLst/>
            </a:prstGeom>
          </p:spPr>
        </p:pic>
      </p:grpSp>
      <p:grpSp>
        <p:nvGrpSpPr>
          <p:cNvPr id="4" name="组合 3"/>
          <p:cNvGrpSpPr/>
          <p:nvPr/>
        </p:nvGrpSpPr>
        <p:grpSpPr>
          <a:xfrm>
            <a:off x="2165612" y="563434"/>
            <a:ext cx="1078602" cy="385540"/>
            <a:chOff x="5394769" y="1204331"/>
            <a:chExt cx="604125" cy="215941"/>
          </a:xfrm>
          <a:solidFill>
            <a:srgbClr val="0D5D9B"/>
          </a:solidFill>
        </p:grpSpPr>
        <p:sp>
          <p:nvSpPr>
            <p:cNvPr id="23"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sym typeface="Arial" panose="020B0604020202020204" pitchFamily="34" charset="0"/>
              </a:endParaRPr>
            </a:p>
          </p:txBody>
        </p:sp>
        <p:sp>
          <p:nvSpPr>
            <p:cNvPr id="24" name="燕尾形 4"/>
            <p:cNvSpPr/>
            <p:nvPr/>
          </p:nvSpPr>
          <p:spPr>
            <a:xfrm>
              <a:off x="5584671"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sp>
          <p:nvSpPr>
            <p:cNvPr id="25" name="燕尾形 5"/>
            <p:cNvSpPr/>
            <p:nvPr/>
          </p:nvSpPr>
          <p:spPr>
            <a:xfrm>
              <a:off x="5782953"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grpSp>
      <p:sp>
        <p:nvSpPr>
          <p:cNvPr id="5" name="矩形 4"/>
          <p:cNvSpPr/>
          <p:nvPr/>
        </p:nvSpPr>
        <p:spPr>
          <a:xfrm>
            <a:off x="3848389" y="402649"/>
            <a:ext cx="4655185" cy="706755"/>
          </a:xfrm>
          <a:prstGeom prst="rect">
            <a:avLst/>
          </a:prstGeom>
        </p:spPr>
        <p:txBody>
          <a:bodyPr wrap="none">
            <a:spAutoFit/>
          </a:bodyPr>
          <a:lstStyle/>
          <a:p>
            <a:pPr algn="l"/>
            <a:r>
              <a:rPr lang="en-US" altLang="zh-CN" sz="4000">
                <a:solidFill>
                  <a:srgbClr val="303030"/>
                </a:solidFill>
                <a:latin typeface="Nunito Sans" charset="0"/>
                <a:ea typeface="Nunito Sans" charset="0"/>
                <a:cs typeface="Nunito Sans" charset="0"/>
                <a:sym typeface="Arial" panose="020B0604020202020204" pitchFamily="34" charset="0"/>
              </a:rPr>
              <a:t>Visual Studio Code </a:t>
            </a:r>
            <a:endParaRPr lang="en-US" altLang="zh-CN" sz="4000">
              <a:solidFill>
                <a:srgbClr val="303030"/>
              </a:solidFill>
              <a:latin typeface="Nunito Sans" charset="0"/>
              <a:ea typeface="Nunito Sans" charset="0"/>
              <a:cs typeface="Nunito Sans" charset="0"/>
              <a:sym typeface="Arial" panose="020B0604020202020204" pitchFamily="34" charset="0"/>
            </a:endParaRPr>
          </a:p>
        </p:txBody>
      </p:sp>
      <p:sp>
        <p:nvSpPr>
          <p:cNvPr id="29" name="矩形 28"/>
          <p:cNvSpPr/>
          <p:nvPr/>
        </p:nvSpPr>
        <p:spPr>
          <a:xfrm flipH="1">
            <a:off x="1985645" y="1556385"/>
            <a:ext cx="7886700" cy="2676525"/>
          </a:xfrm>
          <a:prstGeom prst="rect">
            <a:avLst/>
          </a:prstGeom>
        </p:spPr>
        <p:txBody>
          <a:bodyPr wrap="square">
            <a:spAutoFit/>
          </a:bodyPr>
          <a:lstStyle/>
          <a:p>
            <a:pPr lvl="0">
              <a:lnSpc>
                <a:spcPct val="150000"/>
              </a:lnSpc>
              <a:defRPr/>
            </a:pPr>
            <a:r>
              <a:rPr lang="en-US" altLang="zh-CN" sz="1600">
                <a:solidFill>
                  <a:srgbClr val="303030"/>
                </a:solidFill>
                <a:latin typeface="Nunito Sans" charset="0"/>
                <a:ea typeface="Nunito Sans" charset="0"/>
                <a:cs typeface="Nunito Sans" charset="0"/>
                <a:sym typeface="Arial" panose="020B0604020202020204" pitchFamily="34" charset="0"/>
              </a:rPr>
              <a:t>Microsoft created Visual Studio Code, a free source code editor available for Windows, Linux, and macOS. Support for debugging, snippets, code rewriting, intelligent code completion, and embedded Git are among the features. The theme, keyboard shortcuts, options, and extensions that offer more functionality can all be changed by users. Visual Studio Code's python plugin makes it a fantastic video editor.</a:t>
            </a:r>
            <a:r>
              <a:rPr lang="en-IN" altLang="en-US" sz="1600">
                <a:solidFill>
                  <a:srgbClr val="303030"/>
                </a:solidFill>
                <a:latin typeface="Nunito Sans" charset="0"/>
                <a:ea typeface="Nunito Sans" charset="0"/>
                <a:cs typeface="Nunito Sans" charset="0"/>
                <a:sym typeface="Arial" panose="020B0604020202020204" pitchFamily="34" charset="0"/>
              </a:rPr>
              <a:t> </a:t>
            </a:r>
            <a:endParaRPr lang="en-IN" altLang="en-US"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endParaRPr lang="en-IN" altLang="en-US" sz="1600">
              <a:solidFill>
                <a:srgbClr val="303030"/>
              </a:solidFill>
              <a:latin typeface="Nunito Sans" charset="0"/>
              <a:ea typeface="Nunito Sans" charset="0"/>
              <a:cs typeface="Nunito Sans" charset="0"/>
              <a:sym typeface="Arial" panose="020B0604020202020204" pitchFamily="34" charset="0"/>
            </a:endParaRPr>
          </a:p>
        </p:txBody>
      </p:sp>
      <p:pic>
        <p:nvPicPr>
          <p:cNvPr id="2" name="Picture 1"/>
          <p:cNvPicPr>
            <a:picLocks noChangeAspect="1"/>
          </p:cNvPicPr>
          <p:nvPr/>
        </p:nvPicPr>
        <p:blipFill>
          <a:blip r:embed="rId2"/>
          <a:stretch>
            <a:fillRect/>
          </a:stretch>
        </p:blipFill>
        <p:spPr>
          <a:xfrm>
            <a:off x="3565525" y="3615055"/>
            <a:ext cx="4937760" cy="26200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srcRect l="21011" t="54174" r="22011" b="7444"/>
          <a:stretch>
            <a:fillRect/>
          </a:stretch>
        </p:blipFill>
        <p:spPr>
          <a:xfrm rot="5400000" flipV="1">
            <a:off x="6462395" y="1128395"/>
            <a:ext cx="6858000" cy="4601210"/>
          </a:xfrm>
          <a:prstGeom prst="rect">
            <a:avLst/>
          </a:prstGeom>
        </p:spPr>
      </p:pic>
      <p:grpSp>
        <p:nvGrpSpPr>
          <p:cNvPr id="4" name="组合 3"/>
          <p:cNvGrpSpPr/>
          <p:nvPr/>
        </p:nvGrpSpPr>
        <p:grpSpPr>
          <a:xfrm>
            <a:off x="2165612" y="563434"/>
            <a:ext cx="1078602" cy="385540"/>
            <a:chOff x="5394769" y="1204331"/>
            <a:chExt cx="604125" cy="215941"/>
          </a:xfrm>
          <a:solidFill>
            <a:srgbClr val="0D5D9B"/>
          </a:solidFill>
        </p:grpSpPr>
        <p:sp>
          <p:nvSpPr>
            <p:cNvPr id="23"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sym typeface="Arial" panose="020B0604020202020204" pitchFamily="34" charset="0"/>
              </a:endParaRPr>
            </a:p>
          </p:txBody>
        </p:sp>
        <p:sp>
          <p:nvSpPr>
            <p:cNvPr id="24" name="燕尾形 4"/>
            <p:cNvSpPr/>
            <p:nvPr/>
          </p:nvSpPr>
          <p:spPr>
            <a:xfrm>
              <a:off x="5584671"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sp>
          <p:nvSpPr>
            <p:cNvPr id="25" name="燕尾形 5"/>
            <p:cNvSpPr/>
            <p:nvPr/>
          </p:nvSpPr>
          <p:spPr>
            <a:xfrm>
              <a:off x="5782953"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grpSp>
      <p:sp>
        <p:nvSpPr>
          <p:cNvPr id="5" name="矩形 4"/>
          <p:cNvSpPr/>
          <p:nvPr/>
        </p:nvSpPr>
        <p:spPr>
          <a:xfrm>
            <a:off x="3848389" y="402649"/>
            <a:ext cx="3525520" cy="706755"/>
          </a:xfrm>
          <a:prstGeom prst="rect">
            <a:avLst/>
          </a:prstGeom>
        </p:spPr>
        <p:txBody>
          <a:bodyPr wrap="none">
            <a:spAutoFit/>
          </a:bodyPr>
          <a:lstStyle/>
          <a:p>
            <a:pPr algn="l"/>
            <a:r>
              <a:rPr lang="en-IN" altLang="en-US" sz="4000">
                <a:solidFill>
                  <a:srgbClr val="303030"/>
                </a:solidFill>
                <a:latin typeface="Nunito Sans" charset="0"/>
                <a:ea typeface="Nunito Sans" charset="0"/>
                <a:cs typeface="Nunito Sans" charset="0"/>
                <a:sym typeface="Arial" panose="020B0604020202020204" pitchFamily="34" charset="0"/>
              </a:rPr>
              <a:t>GUI Calculator</a:t>
            </a:r>
            <a:endParaRPr lang="en-IN" altLang="en-US" sz="4000">
              <a:solidFill>
                <a:srgbClr val="303030"/>
              </a:solidFill>
              <a:latin typeface="Nunito Sans" charset="0"/>
              <a:ea typeface="Nunito Sans" charset="0"/>
              <a:cs typeface="Nunito Sans" charset="0"/>
              <a:sym typeface="Arial" panose="020B0604020202020204" pitchFamily="34" charset="0"/>
            </a:endParaRPr>
          </a:p>
        </p:txBody>
      </p:sp>
      <p:sp>
        <p:nvSpPr>
          <p:cNvPr id="29" name="矩形 28"/>
          <p:cNvSpPr/>
          <p:nvPr/>
        </p:nvSpPr>
        <p:spPr>
          <a:xfrm flipH="1">
            <a:off x="1985645" y="1556385"/>
            <a:ext cx="7886700" cy="829945"/>
          </a:xfrm>
          <a:prstGeom prst="rect">
            <a:avLst/>
          </a:prstGeom>
        </p:spPr>
        <p:txBody>
          <a:bodyPr wrap="square">
            <a:spAutoFit/>
          </a:bodyPr>
          <a:lstStyle/>
          <a:p>
            <a:pPr lvl="0">
              <a:lnSpc>
                <a:spcPct val="150000"/>
              </a:lnSpc>
              <a:defRPr/>
            </a:pPr>
            <a:r>
              <a:rPr lang="en-IN" altLang="en-US" sz="1600">
                <a:solidFill>
                  <a:srgbClr val="303030"/>
                </a:solidFill>
                <a:latin typeface="Nunito Sans" charset="0"/>
                <a:ea typeface="Nunito Sans" charset="0"/>
                <a:cs typeface="Nunito Sans" charset="0"/>
                <a:sym typeface="Arial" panose="020B0604020202020204" pitchFamily="34" charset="0"/>
              </a:rPr>
              <a:t> </a:t>
            </a:r>
            <a:endParaRPr lang="en-IN" altLang="en-US"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endParaRPr lang="en-IN" altLang="en-US" sz="1600">
              <a:solidFill>
                <a:srgbClr val="303030"/>
              </a:solidFill>
              <a:latin typeface="Nunito Sans" charset="0"/>
              <a:ea typeface="Nunito Sans" charset="0"/>
              <a:cs typeface="Nunito Sans" charset="0"/>
              <a:sym typeface="Arial" panose="020B0604020202020204" pitchFamily="34" charset="0"/>
            </a:endParaRPr>
          </a:p>
        </p:txBody>
      </p:sp>
      <p:pic>
        <p:nvPicPr>
          <p:cNvPr id="7" name="Picture 6"/>
          <p:cNvPicPr>
            <a:picLocks noChangeAspect="1"/>
          </p:cNvPicPr>
          <p:nvPr/>
        </p:nvPicPr>
        <p:blipFill>
          <a:blip r:embed="rId2"/>
          <a:stretch>
            <a:fillRect/>
          </a:stretch>
        </p:blipFill>
        <p:spPr>
          <a:xfrm>
            <a:off x="228600" y="1838960"/>
            <a:ext cx="3813810" cy="3179445"/>
          </a:xfrm>
          <a:prstGeom prst="rect">
            <a:avLst/>
          </a:prstGeom>
        </p:spPr>
      </p:pic>
      <p:pic>
        <p:nvPicPr>
          <p:cNvPr id="8" name="Picture 7"/>
          <p:cNvPicPr>
            <a:picLocks noChangeAspect="1"/>
          </p:cNvPicPr>
          <p:nvPr/>
        </p:nvPicPr>
        <p:blipFill>
          <a:blip r:embed="rId3"/>
          <a:stretch>
            <a:fillRect/>
          </a:stretch>
        </p:blipFill>
        <p:spPr>
          <a:xfrm>
            <a:off x="5697220" y="1556385"/>
            <a:ext cx="5212080" cy="3694430"/>
          </a:xfrm>
          <a:prstGeom prst="rect">
            <a:avLst/>
          </a:prstGeom>
        </p:spPr>
      </p:pic>
      <p:cxnSp>
        <p:nvCxnSpPr>
          <p:cNvPr id="9" name="Straight Arrow Connector 8"/>
          <p:cNvCxnSpPr/>
          <p:nvPr/>
        </p:nvCxnSpPr>
        <p:spPr>
          <a:xfrm>
            <a:off x="4431030" y="3245485"/>
            <a:ext cx="100076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矩形 28"/>
          <p:cNvSpPr/>
          <p:nvPr/>
        </p:nvSpPr>
        <p:spPr>
          <a:xfrm flipH="1">
            <a:off x="228600" y="5381625"/>
            <a:ext cx="2323465" cy="460375"/>
          </a:xfrm>
          <a:prstGeom prst="rect">
            <a:avLst/>
          </a:prstGeom>
        </p:spPr>
        <p:txBody>
          <a:bodyPr wrap="square">
            <a:spAutoFit/>
          </a:bodyPr>
          <a:p>
            <a:pPr lvl="0">
              <a:lnSpc>
                <a:spcPct val="150000"/>
              </a:lnSpc>
              <a:defRPr/>
            </a:pPr>
            <a:r>
              <a:rPr lang="en-IN" altLang="en-US" sz="1600" dirty="0">
                <a:solidFill>
                  <a:srgbClr val="303030"/>
                </a:solidFill>
                <a:latin typeface="Nunito Sans" charset="0"/>
                <a:ea typeface="Nunito Sans" charset="0"/>
                <a:cs typeface="Nunito Sans" charset="0"/>
                <a:sym typeface="Arial" panose="020B0604020202020204" pitchFamily="34" charset="0"/>
              </a:rPr>
              <a:t>INPUT</a:t>
            </a:r>
            <a:endParaRPr lang="en-IN" altLang="en-US" sz="1600" dirty="0">
              <a:solidFill>
                <a:srgbClr val="303030"/>
              </a:solidFill>
              <a:latin typeface="Nunito Sans" charset="0"/>
              <a:ea typeface="Nunito Sans" charset="0"/>
              <a:cs typeface="Nunito Sans" charset="0"/>
              <a:sym typeface="Arial" panose="020B0604020202020204" pitchFamily="34" charset="0"/>
            </a:endParaRPr>
          </a:p>
        </p:txBody>
      </p:sp>
      <p:sp>
        <p:nvSpPr>
          <p:cNvPr id="11" name="矩形 28"/>
          <p:cNvSpPr/>
          <p:nvPr/>
        </p:nvSpPr>
        <p:spPr>
          <a:xfrm flipH="1">
            <a:off x="5697220" y="5585460"/>
            <a:ext cx="2323465" cy="460375"/>
          </a:xfrm>
          <a:prstGeom prst="rect">
            <a:avLst/>
          </a:prstGeom>
        </p:spPr>
        <p:txBody>
          <a:bodyPr wrap="square">
            <a:spAutoFit/>
          </a:bodyPr>
          <a:p>
            <a:pPr lvl="0">
              <a:lnSpc>
                <a:spcPct val="150000"/>
              </a:lnSpc>
              <a:defRPr/>
            </a:pPr>
            <a:r>
              <a:rPr lang="en-IN" altLang="en-US" sz="1600" dirty="0">
                <a:solidFill>
                  <a:srgbClr val="303030"/>
                </a:solidFill>
                <a:latin typeface="Nunito Sans" charset="0"/>
                <a:ea typeface="Nunito Sans" charset="0"/>
                <a:cs typeface="Nunito Sans" charset="0"/>
                <a:sym typeface="Arial" panose="020B0604020202020204" pitchFamily="34" charset="0"/>
              </a:rPr>
              <a:t>OUTPUT</a:t>
            </a:r>
            <a:endParaRPr lang="en-IN" altLang="en-US" sz="1600" dirty="0">
              <a:solidFill>
                <a:srgbClr val="303030"/>
              </a:solidFill>
              <a:latin typeface="Nunito Sans" charset="0"/>
              <a:ea typeface="Nunito Sans" charset="0"/>
              <a:cs typeface="Nunito Sans" charset="0"/>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 y="0"/>
            <a:ext cx="12191999" cy="6858001"/>
            <a:chOff x="-1" y="0"/>
            <a:chExt cx="12191999" cy="6858001"/>
          </a:xfrm>
        </p:grpSpPr>
        <p:pic>
          <p:nvPicPr>
            <p:cNvPr id="20" name="图片 19"/>
            <p:cNvPicPr>
              <a:picLocks noChangeAspect="1"/>
            </p:cNvPicPr>
            <p:nvPr/>
          </p:nvPicPr>
          <p:blipFill rotWithShape="1">
            <a:blip r:embed="rId1"/>
            <a:srcRect l="21011" t="54174" r="22011" b="7444"/>
            <a:stretch>
              <a:fillRect/>
            </a:stretch>
          </p:blipFill>
          <p:spPr>
            <a:xfrm rot="5400000" flipV="1">
              <a:off x="6462249" y="1128250"/>
              <a:ext cx="6858000" cy="4601499"/>
            </a:xfrm>
            <a:prstGeom prst="rect">
              <a:avLst/>
            </a:prstGeom>
          </p:spPr>
        </p:pic>
        <p:pic>
          <p:nvPicPr>
            <p:cNvPr id="21" name="图片 20"/>
            <p:cNvPicPr>
              <a:picLocks noChangeAspect="1"/>
            </p:cNvPicPr>
            <p:nvPr/>
          </p:nvPicPr>
          <p:blipFill rotWithShape="1">
            <a:blip r:embed="rId1"/>
            <a:srcRect l="21011" t="54174" r="22011" b="7444"/>
            <a:stretch>
              <a:fillRect/>
            </a:stretch>
          </p:blipFill>
          <p:spPr>
            <a:xfrm rot="5400000" flipH="1">
              <a:off x="-1128251" y="1128251"/>
              <a:ext cx="6858000" cy="4601499"/>
            </a:xfrm>
            <a:prstGeom prst="rect">
              <a:avLst/>
            </a:prstGeom>
          </p:spPr>
        </p:pic>
      </p:grpSp>
      <p:grpSp>
        <p:nvGrpSpPr>
          <p:cNvPr id="4" name="组合 3"/>
          <p:cNvGrpSpPr/>
          <p:nvPr/>
        </p:nvGrpSpPr>
        <p:grpSpPr>
          <a:xfrm>
            <a:off x="2165612" y="563434"/>
            <a:ext cx="1078602" cy="385540"/>
            <a:chOff x="5394769" y="1204331"/>
            <a:chExt cx="604125" cy="215941"/>
          </a:xfrm>
          <a:solidFill>
            <a:srgbClr val="0D5D9B"/>
          </a:solidFill>
        </p:grpSpPr>
        <p:sp>
          <p:nvSpPr>
            <p:cNvPr id="23" name="燕尾形 3"/>
            <p:cNvSpPr/>
            <p:nvPr/>
          </p:nvSpPr>
          <p:spPr>
            <a:xfrm>
              <a:off x="5394769"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unito Sans" charset="0"/>
                <a:ea typeface="Nunito Sans" charset="0"/>
                <a:cs typeface="Nunito Sans" charset="0"/>
                <a:sym typeface="Arial" panose="020B0604020202020204" pitchFamily="34" charset="0"/>
              </a:endParaRPr>
            </a:p>
          </p:txBody>
        </p:sp>
        <p:sp>
          <p:nvSpPr>
            <p:cNvPr id="24" name="燕尾形 4"/>
            <p:cNvSpPr/>
            <p:nvPr/>
          </p:nvSpPr>
          <p:spPr>
            <a:xfrm>
              <a:off x="5584671"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sp>
          <p:nvSpPr>
            <p:cNvPr id="25" name="燕尾形 5"/>
            <p:cNvSpPr/>
            <p:nvPr/>
          </p:nvSpPr>
          <p:spPr>
            <a:xfrm>
              <a:off x="5782953" y="1204331"/>
              <a:ext cx="215941" cy="21594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unito Sans" charset="0"/>
                <a:ea typeface="Nunito Sans" charset="0"/>
                <a:cs typeface="Nunito Sans" charset="0"/>
                <a:sym typeface="Arial" panose="020B0604020202020204" pitchFamily="34" charset="0"/>
              </a:endParaRPr>
            </a:p>
          </p:txBody>
        </p:sp>
      </p:grpSp>
      <p:sp>
        <p:nvSpPr>
          <p:cNvPr id="5" name="矩形 4"/>
          <p:cNvSpPr/>
          <p:nvPr/>
        </p:nvSpPr>
        <p:spPr>
          <a:xfrm>
            <a:off x="3848100" y="402590"/>
            <a:ext cx="5018405" cy="706755"/>
          </a:xfrm>
          <a:prstGeom prst="rect">
            <a:avLst/>
          </a:prstGeom>
        </p:spPr>
        <p:txBody>
          <a:bodyPr wrap="square">
            <a:spAutoFit/>
          </a:bodyPr>
          <a:lstStyle/>
          <a:p>
            <a:pPr algn="l"/>
            <a:r>
              <a:rPr lang="en-US" altLang="zh-CN" sz="4000">
                <a:solidFill>
                  <a:srgbClr val="303030"/>
                </a:solidFill>
                <a:latin typeface="Nunito Sans" charset="0"/>
                <a:ea typeface="Nunito Sans" charset="0"/>
                <a:cs typeface="Nunito Sans" charset="0"/>
                <a:sym typeface="Arial" panose="020B0604020202020204" pitchFamily="34" charset="0"/>
              </a:rPr>
              <a:t>Conclusion</a:t>
            </a:r>
            <a:endParaRPr lang="en-US" altLang="zh-CN" sz="4000">
              <a:solidFill>
                <a:srgbClr val="303030"/>
              </a:solidFill>
              <a:latin typeface="Nunito Sans" charset="0"/>
              <a:ea typeface="Nunito Sans" charset="0"/>
              <a:cs typeface="Nunito Sans" charset="0"/>
              <a:sym typeface="Arial" panose="020B0604020202020204" pitchFamily="34" charset="0"/>
            </a:endParaRPr>
          </a:p>
        </p:txBody>
      </p:sp>
      <p:sp>
        <p:nvSpPr>
          <p:cNvPr id="29" name="矩形 28"/>
          <p:cNvSpPr/>
          <p:nvPr/>
        </p:nvSpPr>
        <p:spPr>
          <a:xfrm flipH="1">
            <a:off x="1985645" y="1556385"/>
            <a:ext cx="7886700" cy="2306955"/>
          </a:xfrm>
          <a:prstGeom prst="rect">
            <a:avLst/>
          </a:prstGeom>
        </p:spPr>
        <p:txBody>
          <a:bodyPr wrap="square">
            <a:spAutoFit/>
          </a:bodyPr>
          <a:lstStyle/>
          <a:p>
            <a:pPr lvl="0">
              <a:lnSpc>
                <a:spcPct val="150000"/>
              </a:lnSpc>
              <a:defRPr/>
            </a:pPr>
            <a:r>
              <a:rPr lang="en-US" altLang="zh-CN" sz="1600">
                <a:solidFill>
                  <a:srgbClr val="303030"/>
                </a:solidFill>
                <a:latin typeface="Nunito Sans" charset="0"/>
                <a:ea typeface="Nunito Sans" charset="0"/>
                <a:cs typeface="Nunito Sans" charset="0"/>
                <a:sym typeface="Arial" panose="020B0604020202020204" pitchFamily="34" charset="0"/>
              </a:rPr>
              <a:t>The suggested system has no errors. Simple Python language ideas are incorporated into the system. Because the Python Tkinter GUI included a variety of controls, including buttons, labels, and text boxes, it was possible to create an application that was easy for users to navigate. The internet's exponential growth and usage validates the project's enormous potential.  </a:t>
            </a:r>
            <a:r>
              <a:rPr lang="en-IN" altLang="en-US" sz="1600">
                <a:solidFill>
                  <a:srgbClr val="303030"/>
                </a:solidFill>
                <a:latin typeface="Nunito Sans" charset="0"/>
                <a:ea typeface="Nunito Sans" charset="0"/>
                <a:cs typeface="Nunito Sans" charset="0"/>
                <a:sym typeface="Arial" panose="020B0604020202020204" pitchFamily="34" charset="0"/>
              </a:rPr>
              <a:t> </a:t>
            </a:r>
            <a:endParaRPr lang="en-IN" altLang="en-US" sz="1600">
              <a:solidFill>
                <a:srgbClr val="303030"/>
              </a:solidFill>
              <a:latin typeface="Nunito Sans" charset="0"/>
              <a:ea typeface="Nunito Sans" charset="0"/>
              <a:cs typeface="Nunito Sans" charset="0"/>
              <a:sym typeface="Arial" panose="020B0604020202020204" pitchFamily="34" charset="0"/>
            </a:endParaRPr>
          </a:p>
          <a:p>
            <a:pPr lvl="0">
              <a:lnSpc>
                <a:spcPct val="150000"/>
              </a:lnSpc>
              <a:defRPr/>
            </a:pPr>
            <a:endParaRPr lang="en-IN" altLang="en-US" sz="1600">
              <a:solidFill>
                <a:srgbClr val="303030"/>
              </a:solidFill>
              <a:latin typeface="Nunito Sans" charset="0"/>
              <a:ea typeface="Nunito Sans" charset="0"/>
              <a:cs typeface="Nunito Sans" charset="0"/>
              <a:sym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PP_MARK_KEY" val="52222047-3757-4c91-addc-fd36b52114a8"/>
  <p:tag name="COMMONDATA" val="eyJoZGlkIjoiMmNmYmEwOWQ4Y2Q0M2IxMGZkNjI4ZjhkZDQyNzg1OTYifQ=="/>
</p:tagLst>
</file>

<file path=ppt/theme/theme1.xml><?xml version="1.0" encoding="utf-8"?>
<a:theme xmlns:a="http://schemas.openxmlformats.org/drawingml/2006/main" name="Office 主题​​">
  <a:themeElements>
    <a:clrScheme name="自定义 252">
      <a:dk1>
        <a:sysClr val="windowText" lastClr="000000"/>
      </a:dk1>
      <a:lt1>
        <a:sysClr val="window" lastClr="FFFFFF"/>
      </a:lt1>
      <a:dk2>
        <a:srgbClr val="44546A"/>
      </a:dk2>
      <a:lt2>
        <a:srgbClr val="E7E6E6"/>
      </a:lt2>
      <a:accent1>
        <a:srgbClr val="043874"/>
      </a:accent1>
      <a:accent2>
        <a:srgbClr val="0D5D9B"/>
      </a:accent2>
      <a:accent3>
        <a:srgbClr val="3F3F3F"/>
      </a:accent3>
      <a:accent4>
        <a:srgbClr val="043874"/>
      </a:accent4>
      <a:accent5>
        <a:srgbClr val="0D5D9B"/>
      </a:accent5>
      <a:accent6>
        <a:srgbClr val="3F3F3F"/>
      </a:accent6>
      <a:hlink>
        <a:srgbClr val="0563C1"/>
      </a:hlink>
      <a:folHlink>
        <a:srgbClr val="954F72"/>
      </a:folHlink>
    </a:clrScheme>
    <a:fontScheme name="rzdiy1xl">
      <a:majorFont>
        <a:latin typeface="Nunito Sans"/>
        <a:ea typeface="Nunito Sans"/>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游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Nunito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unito Sans"/>
        <a:ea typeface=""/>
        <a:cs typeface=""/>
        <a:font script="Jpan" typeface="ＭＳ Ｐゴシック"/>
        <a:font script="Hang" typeface="맑은 고딕"/>
        <a:font script="Hans" typeface="Nunito Sans"/>
        <a:font script="Hant" typeface="新細明體"/>
        <a:font script="Arab" typeface="Nunito Sans"/>
        <a:font script="Hebr" typeface="Nunito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unito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3340</Words>
  <Application>WPS Presentation</Application>
  <PresentationFormat>宽屏</PresentationFormat>
  <Paragraphs>106</Paragraphs>
  <Slides>10</Slides>
  <Notes>21</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SimSun</vt:lpstr>
      <vt:lpstr>Wingdings</vt:lpstr>
      <vt:lpstr>Nunito Sans</vt:lpstr>
      <vt:lpstr>Nunito Sans ExtraBold</vt:lpstr>
      <vt:lpstr>Arial Narrow</vt:lpstr>
      <vt:lpstr>Open Sans ExtraBold</vt:lpstr>
      <vt:lpstr>Microsoft YaHei</vt:lpstr>
      <vt:lpstr>Calibri</vt:lpstr>
      <vt:lpstr>Arial Unicode MS</vt:lpstr>
      <vt:lpstr>Cascadia Code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Manasa</cp:lastModifiedBy>
  <cp:revision>180</cp:revision>
  <dcterms:created xsi:type="dcterms:W3CDTF">2020-11-20T15:43:00Z</dcterms:created>
  <dcterms:modified xsi:type="dcterms:W3CDTF">2024-09-01T21:50:38Z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1033-12.2.0.13472</vt:lpwstr>
  </property>
  <property fmtid="{D5CDD505-2E9C-101B-9397-08002B2CF9AE}" pid="3" name="ICV">
    <vt:lpwstr>6981282962A3416EA4A5017C03E15C47_11</vt:lpwstr>
  </property>
</Properties>
</file>